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3"/>
  </p:notesMasterIdLst>
  <p:handoutMasterIdLst>
    <p:handoutMasterId r:id="rId34"/>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x="12188825" cy="6858000"/>
  <p:notesSz cx="6950075" cy="9236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guide id="3" orient="horz" pos="720">
          <p15:clr>
            <a:srgbClr val="A4A3A4"/>
          </p15:clr>
        </p15:guide>
        <p15:guide id="4" orient="horz" pos="360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gyneD4zp/qtv3UtKc9NCb1NE+L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39"/>
        <p:guide orient="horz" pos="720"/>
        <p:guide orient="horz" pos="3600"/>
      </p:guideLst>
    </p:cSldViewPr>
  </p:slideViewPr>
  <p:notesTextViewPr>
    <p:cViewPr>
      <p:scale>
        <a:sx n="1" d="1"/>
        <a:sy n="1" d="1"/>
      </p:scale>
      <p:origin x="0" y="0"/>
    </p:cViewPr>
  </p:notesTextViewPr>
  <p:notesViewPr>
    <p:cSldViewPr snapToGrid="0">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customschemas.google.com/relationships/presentationmetadata" Target="metadata"/><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Watson" userId="d4990f79-c75a-46af-ac49-b754df89b327" providerId="ADAL" clId="{DA75F6D0-AEBA-454B-B0F7-CCCE069657F1}"/>
    <pc:docChg chg="custSel modSld">
      <pc:chgData name="John Watson" userId="d4990f79-c75a-46af-ac49-b754df89b327" providerId="ADAL" clId="{DA75F6D0-AEBA-454B-B0F7-CCCE069657F1}" dt="2026-07-07T16:57:42.922" v="151" actId="20577"/>
      <pc:docMkLst>
        <pc:docMk/>
      </pc:docMkLst>
      <pc:sldChg chg="modSp mod">
        <pc:chgData name="John Watson" userId="d4990f79-c75a-46af-ac49-b754df89b327" providerId="ADAL" clId="{DA75F6D0-AEBA-454B-B0F7-CCCE069657F1}" dt="2026-07-07T16:08:58.918" v="44" actId="20577"/>
        <pc:sldMkLst>
          <pc:docMk/>
          <pc:sldMk cId="0" sldId="265"/>
        </pc:sldMkLst>
        <pc:spChg chg="mod">
          <ac:chgData name="John Watson" userId="d4990f79-c75a-46af-ac49-b754df89b327" providerId="ADAL" clId="{DA75F6D0-AEBA-454B-B0F7-CCCE069657F1}" dt="2026-07-07T16:08:58.918" v="44" actId="20577"/>
          <ac:spMkLst>
            <pc:docMk/>
            <pc:sldMk cId="0" sldId="265"/>
            <ac:spMk id="138" creationId="{00000000-0000-0000-0000-000000000000}"/>
          </ac:spMkLst>
        </pc:spChg>
      </pc:sldChg>
      <pc:sldChg chg="modSp mod">
        <pc:chgData name="John Watson" userId="d4990f79-c75a-46af-ac49-b754df89b327" providerId="ADAL" clId="{DA75F6D0-AEBA-454B-B0F7-CCCE069657F1}" dt="2026-07-07T16:57:42.922" v="151" actId="20577"/>
        <pc:sldMkLst>
          <pc:docMk/>
          <pc:sldMk cId="0" sldId="269"/>
        </pc:sldMkLst>
        <pc:spChg chg="mod">
          <ac:chgData name="John Watson" userId="d4990f79-c75a-46af-ac49-b754df89b327" providerId="ADAL" clId="{DA75F6D0-AEBA-454B-B0F7-CCCE069657F1}" dt="2026-07-07T16:57:42.922" v="151" actId="20577"/>
          <ac:spMkLst>
            <pc:docMk/>
            <pc:sldMk cId="0" sldId="269"/>
            <ac:spMk id="165" creationId="{00000000-0000-0000-0000-000000000000}"/>
          </ac:spMkLst>
        </pc:spChg>
      </pc:sldChg>
    </pc:docChg>
  </pc:docChgLst>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10T19:37:23.100" v="0" actId="2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C6EDD2-7203-EBBA-D2A9-47E567C6409F}"/>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9A432174-0249-C6A4-DFE4-45F4806A02DF}"/>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B979A61-2241-CBA3-AC57-F07A3F1A23E1}"/>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2B1B8743-8C50-4609-A478-4ED983A2D946}" type="slidenum">
              <a:rPr lang="en-US" smtClean="0"/>
              <a:t>‹#›</a:t>
            </a:fld>
            <a:endParaRPr lang="en-US"/>
          </a:p>
        </p:txBody>
      </p:sp>
    </p:spTree>
    <p:extLst>
      <p:ext uri="{BB962C8B-B14F-4D97-AF65-F5344CB8AC3E}">
        <p14:creationId xmlns:p14="http://schemas.microsoft.com/office/powerpoint/2010/main" val="2861589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11488" cy="4635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37000" y="0"/>
            <a:ext cx="3011488" cy="46355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772525"/>
            <a:ext cx="3011488" cy="4635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1: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1" i="0" u="none" strike="noStrike">
                <a:solidFill>
                  <a:srgbClr val="000000"/>
                </a:solidFill>
                <a:latin typeface="Arial"/>
                <a:ea typeface="Arial"/>
                <a:cs typeface="Arial"/>
                <a:sym typeface="Arial"/>
              </a:rPr>
              <a:t>TOTAL – 10 MINS</a:t>
            </a:r>
            <a:endParaRPr sz="1100" b="1" i="0" u="none" strike="noStrike">
              <a:solidFill>
                <a:srgbClr val="000000"/>
              </a:solidFill>
              <a:latin typeface="Arial"/>
              <a:ea typeface="Arial"/>
              <a:cs typeface="Arial"/>
              <a:sym typeface="Arial"/>
            </a:endParaRPr>
          </a:p>
          <a:p>
            <a:pPr marL="0" lvl="0" indent="0" algn="l" rtl="0">
              <a:spcBef>
                <a:spcPts val="2200"/>
              </a:spcBef>
              <a:spcAft>
                <a:spcPts val="0"/>
              </a:spcAft>
              <a:buNone/>
            </a:pPr>
            <a:r>
              <a:rPr lang="en-US" sz="1100" b="1" i="0" u="none" strike="noStrike">
                <a:solidFill>
                  <a:srgbClr val="000000"/>
                </a:solidFill>
                <a:latin typeface="Arial"/>
                <a:ea typeface="Arial"/>
                <a:cs typeface="Arial"/>
                <a:sym typeface="Arial"/>
              </a:rPr>
              <a:t>Introductions – 3 minutes</a:t>
            </a:r>
            <a:endParaRPr b="1"/>
          </a:p>
          <a:p>
            <a:pPr marL="0" lvl="0" indent="-69850" algn="l" rtl="0">
              <a:spcBef>
                <a:spcPts val="400"/>
              </a:spcBef>
              <a:spcAft>
                <a:spcPts val="0"/>
              </a:spcAft>
              <a:buClr>
                <a:srgbClr val="000000"/>
              </a:buClr>
              <a:buSzPts val="1100"/>
              <a:buFont typeface="Play"/>
              <a:buAutoNum type="arabicPeriod"/>
            </a:pPr>
            <a:r>
              <a:rPr lang="en-US" sz="1100" b="0" i="0" u="none" strike="noStrike">
                <a:solidFill>
                  <a:srgbClr val="000000"/>
                </a:solidFill>
                <a:latin typeface="Arial"/>
                <a:ea typeface="Arial"/>
                <a:cs typeface="Arial"/>
                <a:sym typeface="Arial"/>
              </a:rPr>
              <a:t>Dave and Paula give quick introduction of themselves</a:t>
            </a:r>
            <a:endParaRPr/>
          </a:p>
          <a:p>
            <a:pPr marL="0" lvl="0" indent="-69850" algn="l" rtl="0">
              <a:spcBef>
                <a:spcPts val="0"/>
              </a:spcBef>
              <a:spcAft>
                <a:spcPts val="0"/>
              </a:spcAft>
              <a:buClr>
                <a:srgbClr val="000000"/>
              </a:buClr>
              <a:buSzPts val="1100"/>
              <a:buFont typeface="Play"/>
              <a:buAutoNum type="arabicPeriod"/>
            </a:pPr>
            <a:r>
              <a:rPr lang="en-US" sz="1100" b="0" i="0" u="none" strike="noStrike">
                <a:solidFill>
                  <a:srgbClr val="000000"/>
                </a:solidFill>
                <a:latin typeface="Arial"/>
                <a:ea typeface="Arial"/>
                <a:cs typeface="Arial"/>
                <a:sym typeface="Arial"/>
              </a:rPr>
              <a:t>Ask audience, </a:t>
            </a:r>
            <a:endParaRPr/>
          </a:p>
          <a:p>
            <a:pPr marL="742950" lvl="1" indent="-285750" algn="l" rtl="0">
              <a:spcBef>
                <a:spcPts val="0"/>
              </a:spcBef>
              <a:spcAft>
                <a:spcPts val="0"/>
              </a:spcAft>
              <a:buClr>
                <a:srgbClr val="000000"/>
              </a:buClr>
              <a:buSzPts val="1100"/>
              <a:buFont typeface="Play"/>
              <a:buAutoNum type="arabicPeriod"/>
            </a:pPr>
            <a:r>
              <a:rPr lang="en-US" sz="1100" b="0" i="0" u="none" strike="noStrike">
                <a:solidFill>
                  <a:srgbClr val="000000"/>
                </a:solidFill>
                <a:latin typeface="Arial"/>
                <a:ea typeface="Arial"/>
                <a:cs typeface="Arial"/>
                <a:sym typeface="Arial"/>
              </a:rPr>
              <a:t>“By a show of hands, how many of you are involved with Kairos Inside?”</a:t>
            </a:r>
            <a:endParaRPr/>
          </a:p>
          <a:p>
            <a:pPr marL="742950" lvl="1" indent="-285750" algn="l" rtl="0">
              <a:spcBef>
                <a:spcPts val="0"/>
              </a:spcBef>
              <a:spcAft>
                <a:spcPts val="0"/>
              </a:spcAft>
              <a:buClr>
                <a:srgbClr val="000000"/>
              </a:buClr>
              <a:buSzPts val="1100"/>
              <a:buFont typeface="Play"/>
              <a:buAutoNum type="arabicPeriod"/>
            </a:pPr>
            <a:r>
              <a:rPr lang="en-US" sz="1100" b="0" i="0" u="none" strike="noStrike">
                <a:solidFill>
                  <a:srgbClr val="000000"/>
                </a:solidFill>
                <a:latin typeface="Arial"/>
                <a:ea typeface="Arial"/>
                <a:cs typeface="Arial"/>
                <a:sym typeface="Arial"/>
              </a:rPr>
              <a:t>with Kairos Outside?</a:t>
            </a:r>
            <a:endParaRPr/>
          </a:p>
          <a:p>
            <a:pPr marL="742950" lvl="1" indent="-285750" algn="l" rtl="0">
              <a:spcBef>
                <a:spcPts val="0"/>
              </a:spcBef>
              <a:spcAft>
                <a:spcPts val="0"/>
              </a:spcAft>
              <a:buClr>
                <a:srgbClr val="000000"/>
              </a:buClr>
              <a:buSzPts val="1100"/>
              <a:buFont typeface="Play"/>
              <a:buAutoNum type="arabicPeriod"/>
            </a:pPr>
            <a:r>
              <a:rPr lang="en-US" sz="1100" b="0" i="0" u="none" strike="noStrike">
                <a:solidFill>
                  <a:srgbClr val="000000"/>
                </a:solidFill>
                <a:latin typeface="Arial"/>
                <a:ea typeface="Arial"/>
                <a:cs typeface="Arial"/>
                <a:sym typeface="Arial"/>
              </a:rPr>
              <a:t>with Kairos Torch?</a:t>
            </a:r>
            <a:endParaRPr/>
          </a:p>
          <a:p>
            <a:pPr marL="0" lvl="0" indent="0" algn="l" rtl="0">
              <a:spcBef>
                <a:spcPts val="1800"/>
              </a:spcBef>
              <a:spcAft>
                <a:spcPts val="0"/>
              </a:spcAft>
              <a:buNone/>
            </a:pPr>
            <a:r>
              <a:rPr lang="en-US" sz="1100" b="1" i="0" u="none" strike="noStrike">
                <a:solidFill>
                  <a:srgbClr val="000000"/>
                </a:solidFill>
                <a:latin typeface="Arial"/>
                <a:ea typeface="Arial"/>
                <a:cs typeface="Arial"/>
                <a:sym typeface="Arial"/>
              </a:rPr>
              <a:t>Open in Prayer; Give Devotion – 5 minutes</a:t>
            </a:r>
            <a:endParaRPr b="1"/>
          </a:p>
          <a:p>
            <a:pPr marL="0" marR="457200" lvl="0" indent="0" algn="l" rtl="0">
              <a:spcBef>
                <a:spcPts val="400"/>
              </a:spcBef>
              <a:spcAft>
                <a:spcPts val="0"/>
              </a:spcAft>
              <a:buNone/>
            </a:pPr>
            <a:endParaRPr b="0"/>
          </a:p>
        </p:txBody>
      </p:sp>
      <p:sp>
        <p:nvSpPr>
          <p:cNvPr id="76" name="Google Shape;76;p1: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0: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10: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400"/>
              </a:spcBef>
              <a:spcAft>
                <a:spcPts val="0"/>
              </a:spcAft>
              <a:buNone/>
            </a:pPr>
            <a:endParaRPr sz="1800" b="1" i="0" u="none" strike="noStrike">
              <a:solidFill>
                <a:srgbClr val="FF0000"/>
              </a:solidFill>
              <a:latin typeface="Arial"/>
              <a:ea typeface="Arial"/>
              <a:cs typeface="Arial"/>
              <a:sym typeface="Arial"/>
            </a:endParaRPr>
          </a:p>
          <a:p>
            <a:pPr marL="0" lvl="0" indent="0" algn="l" rtl="0">
              <a:spcBef>
                <a:spcPts val="400"/>
              </a:spcBef>
              <a:spcAft>
                <a:spcPts val="0"/>
              </a:spcAft>
              <a:buNone/>
            </a:pPr>
            <a:r>
              <a:rPr lang="en-US" sz="1800" b="1" i="0" u="none" strike="noStrike">
                <a:solidFill>
                  <a:srgbClr val="FF0000"/>
                </a:solidFill>
                <a:latin typeface="Arial"/>
                <a:ea typeface="Arial"/>
                <a:cs typeface="Arial"/>
                <a:sym typeface="Arial"/>
              </a:rPr>
              <a:t>Bring awareness by using tools such as:</a:t>
            </a:r>
            <a:endParaRPr b="1"/>
          </a:p>
          <a:p>
            <a:pPr marL="0" lvl="0" indent="-114300" algn="l" rtl="0">
              <a:spcBef>
                <a:spcPts val="40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Guest review forms to get quotes from a Weekend event</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Ask Kairos volunteers to share their testimony from serving with Kairos</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Loop KPMI videos on a screen to draw interest while hosting an information table</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A Sunday’s message tied into Kairos purpose</a:t>
            </a:r>
            <a:endParaRPr/>
          </a:p>
          <a:p>
            <a:pPr marL="0" lvl="0" indent="-114300" algn="l" rtl="0">
              <a:spcBef>
                <a:spcPts val="40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Using Bible passages: Matthew 25:36; Hebrews 13:3; Isaiah 61:1; Luke 4:18 </a:t>
            </a:r>
            <a:r>
              <a:rPr lang="en-US" sz="1800" b="0" i="0" u="none" strike="noStrike">
                <a:solidFill>
                  <a:srgbClr val="0000FF"/>
                </a:solidFill>
                <a:latin typeface="Arial"/>
                <a:ea typeface="Arial"/>
                <a:cs typeface="Arial"/>
                <a:sym typeface="Arial"/>
              </a:rPr>
              <a:t>(included in handout)</a:t>
            </a:r>
            <a:endParaRPr sz="1800" b="0" i="0" u="none" strike="noStrike">
              <a:solidFill>
                <a:srgbClr val="FF0000"/>
              </a:solidFill>
              <a:latin typeface="Arial"/>
              <a:ea typeface="Arial"/>
              <a:cs typeface="Arial"/>
              <a:sym typeface="Arial"/>
            </a:endParaRPr>
          </a:p>
          <a:p>
            <a:pPr marL="0" lvl="0" indent="0" algn="l" rtl="0">
              <a:spcBef>
                <a:spcPts val="400"/>
              </a:spcBef>
              <a:spcAft>
                <a:spcPts val="0"/>
              </a:spcAft>
              <a:buNone/>
            </a:pPr>
            <a:endParaRPr/>
          </a:p>
        </p:txBody>
      </p:sp>
      <p:sp>
        <p:nvSpPr>
          <p:cNvPr id="135" name="Google Shape;135;p10: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1: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1: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For most people, these statements feel like a major commitment before they have experienced the mission, relationships, or impact firsthand. </a:t>
            </a:r>
            <a:endParaRPr b="0"/>
          </a:p>
          <a:p>
            <a:pPr marL="0" lvl="0" indent="0" algn="l" rtl="0">
              <a:spcBef>
                <a:spcPts val="0"/>
              </a:spcBef>
              <a:spcAft>
                <a:spcPts val="0"/>
              </a:spcAft>
              <a:buNone/>
            </a:pPr>
            <a:br>
              <a:rPr lang="en-US" b="0"/>
            </a:br>
            <a:r>
              <a:rPr lang="en-US" sz="1800" b="0" i="0" u="none" strike="noStrike">
                <a:solidFill>
                  <a:srgbClr val="FF0000"/>
                </a:solidFill>
                <a:latin typeface="Arial"/>
                <a:ea typeface="Arial"/>
                <a:cs typeface="Arial"/>
                <a:sym typeface="Arial"/>
              </a:rPr>
              <a:t>The result is predictable: low response rates and a constant struggle to recruit.</a:t>
            </a:r>
            <a:endParaRPr b="0"/>
          </a:p>
          <a:p>
            <a:pPr marL="0" lvl="0" indent="0" algn="l" rtl="0">
              <a:spcBef>
                <a:spcPts val="0"/>
              </a:spcBef>
              <a:spcAft>
                <a:spcPts val="0"/>
              </a:spcAft>
              <a:buNone/>
            </a:pPr>
            <a:br>
              <a:rPr lang="en-US" b="0"/>
            </a:br>
            <a:r>
              <a:rPr lang="en-US" sz="1800" b="0" i="0" u="none" strike="noStrike">
                <a:solidFill>
                  <a:srgbClr val="FF0000"/>
                </a:solidFill>
                <a:latin typeface="Arial"/>
                <a:ea typeface="Arial"/>
                <a:cs typeface="Arial"/>
                <a:sym typeface="Arial"/>
              </a:rPr>
              <a:t>A healthier approach is to build engagement first — create multiple on-ramps that allow people to connect gradually through community, service, prayer, and relational invitation.</a:t>
            </a:r>
            <a:endParaRPr b="0"/>
          </a:p>
        </p:txBody>
      </p:sp>
      <p:sp>
        <p:nvSpPr>
          <p:cNvPr id="142" name="Google Shape;142;p11: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2: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Move people from “This sounds meaningful” to “I know exactly how to take the next step.”</a:t>
            </a:r>
            <a:endParaRPr b="0"/>
          </a:p>
          <a:p>
            <a:pPr marL="0" lvl="0" indent="0" algn="l" rtl="0">
              <a:spcBef>
                <a:spcPts val="0"/>
              </a:spcBef>
              <a:spcAft>
                <a:spcPts val="0"/>
              </a:spcAft>
              <a:buNone/>
            </a:pPr>
            <a:br>
              <a:rPr lang="en-US" b="0"/>
            </a:br>
            <a:r>
              <a:rPr lang="en-US" sz="1800" b="0" i="0" u="none" strike="noStrike">
                <a:solidFill>
                  <a:srgbClr val="FF0000"/>
                </a:solidFill>
                <a:latin typeface="Arial"/>
                <a:ea typeface="Arial"/>
                <a:cs typeface="Arial"/>
                <a:sym typeface="Arial"/>
              </a:rPr>
              <a:t>People commit to people before they commit to ministries.</a:t>
            </a:r>
            <a:endParaRPr b="0"/>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The strongest recruitment is – one trusted person personally asking another.</a:t>
            </a:r>
            <a:endParaRPr b="0"/>
          </a:p>
          <a:p>
            <a:pPr marL="0" lvl="0" indent="0" algn="l" rtl="0">
              <a:spcBef>
                <a:spcPts val="0"/>
              </a:spcBef>
              <a:spcAft>
                <a:spcPts val="0"/>
              </a:spcAft>
              <a:buNone/>
            </a:pPr>
            <a:br>
              <a:rPr lang="en-US" b="0"/>
            </a:br>
            <a:r>
              <a:rPr lang="en-US" sz="1800" b="0" i="0" u="none" strike="noStrike">
                <a:solidFill>
                  <a:srgbClr val="FF0000"/>
                </a:solidFill>
                <a:latin typeface="Arial"/>
                <a:ea typeface="Arial"/>
                <a:cs typeface="Arial"/>
                <a:sym typeface="Arial"/>
              </a:rPr>
              <a:t>Engage willing and qualified volunteers who may not be able to participate in every aspect of Kairos, help identify meaningful opportunities that match each person’s gifts, availability, and ability to serve.</a:t>
            </a:r>
            <a:endParaRPr b="0"/>
          </a:p>
          <a:p>
            <a:pPr marL="0" lvl="0" indent="0" algn="l" rtl="0">
              <a:spcBef>
                <a:spcPts val="0"/>
              </a:spcBef>
              <a:spcAft>
                <a:spcPts val="0"/>
              </a:spcAft>
              <a:buNone/>
            </a:pPr>
            <a:br>
              <a:rPr lang="en-US"/>
            </a:br>
            <a:endParaRPr/>
          </a:p>
        </p:txBody>
      </p:sp>
      <p:sp>
        <p:nvSpPr>
          <p:cNvPr id="149" name="Google Shape;149;p12: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3: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2 MINS</a:t>
            </a:r>
            <a:endParaRPr/>
          </a:p>
          <a:p>
            <a:pPr marL="0" lvl="0" indent="0" algn="l" rtl="0">
              <a:spcBef>
                <a:spcPts val="0"/>
              </a:spcBef>
              <a:spcAft>
                <a:spcPts val="0"/>
              </a:spcAft>
              <a:buNone/>
            </a:pPr>
            <a:endParaRPr sz="1800" b="1"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1" i="0" u="none" strike="noStrike">
                <a:solidFill>
                  <a:srgbClr val="FF0000"/>
                </a:solidFill>
                <a:latin typeface="Arial"/>
                <a:ea typeface="Arial"/>
                <a:cs typeface="Arial"/>
                <a:sym typeface="Arial"/>
              </a:rPr>
              <a:t>In less than 2 minutes, will the spokesperson for this question please summarize your group’s responses.</a:t>
            </a:r>
            <a:endParaRPr b="0"/>
          </a:p>
          <a:p>
            <a:pPr marL="0" lvl="0" indent="0" algn="l" rtl="0">
              <a:spcBef>
                <a:spcPts val="0"/>
              </a:spcBef>
              <a:spcAft>
                <a:spcPts val="0"/>
              </a:spcAft>
              <a:buNone/>
            </a:pPr>
            <a:br>
              <a:rPr lang="en-US" b="0"/>
            </a:br>
            <a:r>
              <a:rPr lang="en-US" sz="1800" b="0" i="0" u="none" strike="noStrike">
                <a:solidFill>
                  <a:srgbClr val="FF0000"/>
                </a:solidFill>
                <a:latin typeface="Arial"/>
                <a:ea typeface="Arial"/>
                <a:cs typeface="Arial"/>
                <a:sym typeface="Arial"/>
              </a:rPr>
              <a:t>These low commitment opportunities allow people to:</a:t>
            </a:r>
            <a:endParaRPr b="0"/>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Experience community</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Observe ministry culture</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Build trust</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Discover where they fit in</a:t>
            </a:r>
            <a:endParaRPr/>
          </a:p>
        </p:txBody>
      </p:sp>
      <p:sp>
        <p:nvSpPr>
          <p:cNvPr id="156" name="Google Shape;156;p13: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4: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4: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Play"/>
              <a:buNone/>
            </a:pPr>
            <a:r>
              <a:rPr lang="en-US" sz="1000" b="1"/>
              <a:t>TIME – 4 MINS</a:t>
            </a:r>
            <a:endParaRPr/>
          </a:p>
          <a:p>
            <a:pPr marL="0" lvl="0" indent="0" algn="l" rtl="0">
              <a:spcBef>
                <a:spcPts val="0"/>
              </a:spcBef>
              <a:spcAft>
                <a:spcPts val="0"/>
              </a:spcAft>
              <a:buClr>
                <a:schemeClr val="dk1"/>
              </a:buClr>
              <a:buSzPts val="1000"/>
              <a:buFont typeface="Play"/>
              <a:buNone/>
            </a:pPr>
            <a:endParaRPr sz="1000" b="0" i="0" u="none" strike="noStrike">
              <a:solidFill>
                <a:srgbClr val="FF0000"/>
              </a:solidFill>
              <a:latin typeface="Arial"/>
              <a:ea typeface="Arial"/>
              <a:cs typeface="Arial"/>
              <a:sym typeface="Arial"/>
            </a:endParaRPr>
          </a:p>
          <a:p>
            <a:pPr marL="0" lvl="0" indent="-6350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Make big push to organize groups to </a:t>
            </a:r>
            <a:r>
              <a:rPr lang="en-US" sz="1000" b="1" i="0" u="none" strike="noStrike">
                <a:solidFill>
                  <a:srgbClr val="FF0000"/>
                </a:solidFill>
                <a:latin typeface="Arial"/>
                <a:ea typeface="Arial"/>
                <a:cs typeface="Arial"/>
                <a:sym typeface="Arial"/>
              </a:rPr>
              <a:t>attend closing</a:t>
            </a:r>
            <a:r>
              <a:rPr lang="en-US" sz="1000" b="0" i="0" u="none" strike="noStrike">
                <a:solidFill>
                  <a:srgbClr val="FF0000"/>
                </a:solidFill>
                <a:latin typeface="Arial"/>
                <a:ea typeface="Arial"/>
                <a:cs typeface="Arial"/>
                <a:sym typeface="Arial"/>
              </a:rPr>
              <a:t> / flowers at dawn / walk in love</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If a long distance, encourage carpooling </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Donate financially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Give people the opportunity to support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Avoid simply writing a check yourself to cover suggested amount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Let people know what funds are used for:</a:t>
            </a:r>
            <a:endParaRPr/>
          </a:p>
          <a:p>
            <a:pPr marL="1143000" lvl="2" indent="-22860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Bibles </a:t>
            </a:r>
            <a:endParaRPr/>
          </a:p>
          <a:p>
            <a:pPr marL="1143000" lvl="2" indent="-22860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Meals </a:t>
            </a:r>
            <a:endParaRPr/>
          </a:p>
          <a:p>
            <a:pPr marL="1143000" lvl="2" indent="-22860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Facility (Kairos Outside) </a:t>
            </a:r>
            <a:endParaRPr/>
          </a:p>
          <a:p>
            <a:pPr marL="1143000" lvl="2" indent="-22860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Crosses </a:t>
            </a:r>
            <a:endParaRPr/>
          </a:p>
          <a:p>
            <a:pPr marL="1143000" lvl="2" indent="-22860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General supplies </a:t>
            </a:r>
            <a:endParaRPr/>
          </a:p>
          <a:p>
            <a:pPr marL="1143000" lvl="2" indent="-22860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Sponsor a guest</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Sign up for Prayer Vigil / Chain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Ask early and often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Set up table with sign-up info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Share link thru church sites / bulletins / other communications </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Write letters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Give guidelines and samples.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Can be a group effort - either as the whole church or small groups. </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Agape</a:t>
            </a:r>
            <a:r>
              <a:rPr lang="en-US" sz="1000" b="0" i="0" u="none" strike="noStrike">
                <a:solidFill>
                  <a:srgbClr val="FF0000"/>
                </a:solidFill>
                <a:latin typeface="Arial"/>
                <a:ea typeface="Arial"/>
                <a:cs typeface="Arial"/>
                <a:sym typeface="Arial"/>
              </a:rPr>
              <a:t>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Make place mats (mostly kids)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Agape posters / Kairos Outside Logos (anyone)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Poster party event (with cookies?)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Small gifts/tokens of thought (Kairos Outside)</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Bake cookies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Kairos Outside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if you're able to bring in homemade cookies for Kairos Inside / Torch (?) </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Make / provide food</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for team meetings or Kairos Outside Weekend community room</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or Weekend (if you're able to bring in food) </a:t>
            </a:r>
            <a:endParaRPr/>
          </a:p>
        </p:txBody>
      </p:sp>
      <p:sp>
        <p:nvSpPr>
          <p:cNvPr id="162" name="Google Shape;162;p14: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15: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Move people from “I attended something” to “I feel connected to this mission.”</a:t>
            </a:r>
            <a:endParaRPr/>
          </a:p>
        </p:txBody>
      </p:sp>
      <p:sp>
        <p:nvSpPr>
          <p:cNvPr id="169" name="Google Shape;169;p15: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6: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6: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2 MINS</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In less than 2 minutes, will the spokesperson for this question please summarize your group’s responses.</a:t>
            </a:r>
            <a:endParaRPr b="0"/>
          </a:p>
        </p:txBody>
      </p:sp>
      <p:sp>
        <p:nvSpPr>
          <p:cNvPr id="176" name="Google Shape;176;p16: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7: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7: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en-US" sz="1000" b="1"/>
              <a:t>TIME – 2 MINS</a:t>
            </a:r>
            <a:endParaRPr/>
          </a:p>
          <a:p>
            <a:pPr marL="0" lvl="0" indent="0" algn="l" rtl="0">
              <a:spcBef>
                <a:spcPts val="0"/>
              </a:spcBef>
              <a:spcAft>
                <a:spcPts val="0"/>
              </a:spcAft>
              <a:buNone/>
            </a:pPr>
            <a:endParaRPr sz="1000" b="1"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000" b="1" i="0" u="none" strike="noStrike">
                <a:solidFill>
                  <a:srgbClr val="FF0000"/>
                </a:solidFill>
                <a:latin typeface="Arial"/>
                <a:ea typeface="Arial"/>
                <a:cs typeface="Arial"/>
                <a:sym typeface="Arial"/>
              </a:rPr>
              <a:t>People stay connected through relationships – </a:t>
            </a:r>
            <a:r>
              <a:rPr lang="en-US" sz="1000" b="0" i="0" u="none" strike="noStrike">
                <a:solidFill>
                  <a:srgbClr val="FF0000"/>
                </a:solidFill>
                <a:latin typeface="Arial"/>
                <a:ea typeface="Arial"/>
                <a:cs typeface="Arial"/>
                <a:sym typeface="Arial"/>
              </a:rPr>
              <a:t>community retention matters more than recruitment events. Give volunteers meaningful contributions quickly. </a:t>
            </a:r>
            <a:endParaRPr b="0"/>
          </a:p>
          <a:p>
            <a:pPr marL="0" lvl="0" indent="0" algn="l" rtl="0">
              <a:spcBef>
                <a:spcPts val="0"/>
              </a:spcBef>
              <a:spcAft>
                <a:spcPts val="0"/>
              </a:spcAft>
              <a:buNone/>
            </a:pPr>
            <a:br>
              <a:rPr lang="en-US" b="0"/>
            </a:br>
            <a:r>
              <a:rPr lang="en-US" sz="1000" b="0" i="0" u="none" strike="noStrike">
                <a:solidFill>
                  <a:srgbClr val="FF0000"/>
                </a:solidFill>
                <a:latin typeface="Arial"/>
                <a:ea typeface="Arial"/>
                <a:cs typeface="Arial"/>
                <a:sym typeface="Arial"/>
              </a:rPr>
              <a:t>Smaller commitments create momentum.</a:t>
            </a:r>
            <a:endParaRPr b="0"/>
          </a:p>
          <a:p>
            <a:pPr marL="0" lvl="0" indent="0" algn="l" rtl="0">
              <a:spcBef>
                <a:spcPts val="0"/>
              </a:spcBef>
              <a:spcAft>
                <a:spcPts val="0"/>
              </a:spcAft>
              <a:buClr>
                <a:schemeClr val="dk1"/>
              </a:buClr>
              <a:buSzPts val="1200"/>
              <a:buFont typeface="Play"/>
              <a:buNone/>
            </a:pPr>
            <a:br>
              <a:rPr lang="en-US" b="0"/>
            </a:br>
            <a:r>
              <a:rPr lang="en-US" sz="1000" b="1" i="0" u="none" strike="noStrike">
                <a:solidFill>
                  <a:srgbClr val="FF0000"/>
                </a:solidFill>
                <a:latin typeface="Arial"/>
                <a:ea typeface="Arial"/>
                <a:cs typeface="Arial"/>
                <a:sym typeface="Arial"/>
              </a:rPr>
              <a:t>Weekend Angel (Kairos Outside)</a:t>
            </a:r>
            <a:endParaRPr sz="1000" b="0" i="0" u="none" strike="noStrike">
              <a:solidFill>
                <a:srgbClr val="FF0000"/>
              </a:solidFill>
              <a:latin typeface="Arial"/>
              <a:ea typeface="Arial"/>
              <a:cs typeface="Arial"/>
              <a:sym typeface="Arial"/>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Can be as little as two hours</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Serve on support team </a:t>
            </a:r>
            <a:r>
              <a:rPr lang="en-US" sz="1000" b="0" i="0" u="none" strike="noStrike">
                <a:solidFill>
                  <a:srgbClr val="FF0000"/>
                </a:solidFill>
                <a:latin typeface="Arial"/>
                <a:ea typeface="Arial"/>
                <a:cs typeface="Arial"/>
                <a:sym typeface="Arial"/>
              </a:rPr>
              <a:t>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Schedule can be more flexible than the main team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May not need to commit to every team meeting or all times on a weekend. </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A chance to see more of what goes into the teaming process </a:t>
            </a:r>
            <a:endParaRPr/>
          </a:p>
          <a:p>
            <a:pPr marL="0" lvl="0" indent="-63500" algn="l" rtl="0">
              <a:spcBef>
                <a:spcPts val="0"/>
              </a:spcBef>
              <a:spcAft>
                <a:spcPts val="0"/>
              </a:spcAft>
              <a:buClr>
                <a:srgbClr val="FF0000"/>
              </a:buClr>
              <a:buSzPts val="1000"/>
              <a:buFont typeface="Play"/>
              <a:buAutoNum type="arabicPeriod"/>
            </a:pPr>
            <a:r>
              <a:rPr lang="en-US" sz="1000" b="1" i="0" u="none" strike="noStrike">
                <a:solidFill>
                  <a:srgbClr val="FF0000"/>
                </a:solidFill>
                <a:latin typeface="Arial"/>
                <a:ea typeface="Arial"/>
                <a:cs typeface="Arial"/>
                <a:sym typeface="Arial"/>
              </a:rPr>
              <a:t>Help host an event, such as</a:t>
            </a:r>
            <a:endParaRPr sz="1000" b="0" i="0" u="none" strike="noStrike">
              <a:solidFill>
                <a:srgbClr val="FF0000"/>
              </a:solidFill>
              <a:latin typeface="Arial"/>
              <a:ea typeface="Arial"/>
              <a:cs typeface="Arial"/>
              <a:sym typeface="Arial"/>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Information table</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Meet the ministry event</a:t>
            </a:r>
            <a:endParaRPr/>
          </a:p>
          <a:p>
            <a:pPr marL="742950" lvl="1" indent="-285750" algn="l" rtl="0">
              <a:spcBef>
                <a:spcPts val="0"/>
              </a:spcBef>
              <a:spcAft>
                <a:spcPts val="0"/>
              </a:spcAft>
              <a:buClr>
                <a:srgbClr val="FF0000"/>
              </a:buClr>
              <a:buSzPts val="1000"/>
              <a:buFont typeface="Play"/>
              <a:buAutoNum type="arabicPeriod"/>
            </a:pPr>
            <a:r>
              <a:rPr lang="en-US" sz="1000" b="0" i="0" u="none" strike="noStrike">
                <a:solidFill>
                  <a:srgbClr val="FF0000"/>
                </a:solidFill>
                <a:latin typeface="Arial"/>
                <a:ea typeface="Arial"/>
                <a:cs typeface="Arial"/>
                <a:sym typeface="Arial"/>
              </a:rPr>
              <a:t>Fundraising event (plan, food, or decorations)</a:t>
            </a:r>
            <a:endParaRPr/>
          </a:p>
        </p:txBody>
      </p:sp>
      <p:sp>
        <p:nvSpPr>
          <p:cNvPr id="182" name="Google Shape;182;p17: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8: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8: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Move people from “I volunteered once” to “Kairos is part of my ongoing calling”.</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b="0" i="0">
                <a:solidFill>
                  <a:srgbClr val="222222"/>
                </a:solidFill>
                <a:latin typeface="Arial"/>
                <a:ea typeface="Arial"/>
                <a:cs typeface="Arial"/>
                <a:sym typeface="Arial"/>
              </a:rPr>
              <a:t>If someone serves on a weekend and then feels that's not for them, encourage other involvement (not all or nothing)</a:t>
            </a:r>
            <a:endParaRPr/>
          </a:p>
          <a:p>
            <a:pPr marL="0" lvl="0" indent="0" algn="l" rtl="0">
              <a:spcBef>
                <a:spcPts val="0"/>
              </a:spcBef>
              <a:spcAft>
                <a:spcPts val="0"/>
              </a:spcAft>
              <a:buNone/>
            </a:pPr>
            <a:endParaRPr b="0" i="0">
              <a:solidFill>
                <a:srgbClr val="222222"/>
              </a:solidFill>
              <a:latin typeface="Arial"/>
              <a:ea typeface="Arial"/>
              <a:cs typeface="Arial"/>
              <a:sym typeface="Arial"/>
            </a:endParaRPr>
          </a:p>
          <a:p>
            <a:pPr marL="0" lvl="0" indent="0" algn="l" rtl="0">
              <a:spcBef>
                <a:spcPts val="0"/>
              </a:spcBef>
              <a:spcAft>
                <a:spcPts val="0"/>
              </a:spcAft>
              <a:buNone/>
            </a:pPr>
            <a:r>
              <a:rPr lang="en-US" b="0" i="0">
                <a:solidFill>
                  <a:srgbClr val="222222"/>
                </a:solidFill>
                <a:latin typeface="Arial"/>
                <a:ea typeface="Arial"/>
                <a:cs typeface="Arial"/>
                <a:sym typeface="Arial"/>
              </a:rPr>
              <a:t>DAVE - (I have a friend who served one weekend inside, but decided it wasn't "for him", but he tries to serve on support team each time.)</a:t>
            </a:r>
            <a:endParaRPr/>
          </a:p>
        </p:txBody>
      </p:sp>
      <p:sp>
        <p:nvSpPr>
          <p:cNvPr id="189" name="Google Shape;189;p18: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9: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TIME – 1 MIN</a:t>
            </a:r>
            <a:endParaRPr/>
          </a:p>
          <a:p>
            <a:pPr marL="0" lvl="0" indent="0" algn="l" rtl="0">
              <a:spcBef>
                <a:spcPts val="0"/>
              </a:spcBef>
              <a:spcAft>
                <a:spcPts val="0"/>
              </a:spcAft>
              <a:buNone/>
            </a:pPr>
            <a:endParaRPr/>
          </a:p>
        </p:txBody>
      </p:sp>
      <p:sp>
        <p:nvSpPr>
          <p:cNvPr id="196" name="Google Shape;196;p19: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2: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457200" lvl="0" indent="0" algn="l" rtl="0">
              <a:spcBef>
                <a:spcPts val="0"/>
              </a:spcBef>
              <a:spcAft>
                <a:spcPts val="0"/>
              </a:spcAft>
              <a:buNone/>
            </a:pPr>
            <a:r>
              <a:rPr lang="en-US" sz="1800" b="0" i="0" u="none" strike="noStrike">
                <a:solidFill>
                  <a:srgbClr val="FF0000"/>
                </a:solidFill>
                <a:latin typeface="Arial"/>
                <a:ea typeface="Arial"/>
                <a:cs typeface="Arial"/>
                <a:sym typeface="Arial"/>
              </a:rPr>
              <a:t>INTRODUCTION SKIT – </a:t>
            </a:r>
            <a:r>
              <a:rPr lang="en-US" sz="1800" b="1" i="0" u="none" strike="noStrike">
                <a:solidFill>
                  <a:srgbClr val="FF0000"/>
                </a:solidFill>
                <a:latin typeface="Arial"/>
                <a:ea typeface="Arial"/>
                <a:cs typeface="Arial"/>
                <a:sym typeface="Arial"/>
              </a:rPr>
              <a:t>3 MINS</a:t>
            </a:r>
            <a:endParaRPr/>
          </a:p>
          <a:p>
            <a:pPr marL="0" marR="45720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marR="457200" lvl="0" indent="0" algn="l" rtl="0">
              <a:spcBef>
                <a:spcPts val="0"/>
              </a:spcBef>
              <a:spcAft>
                <a:spcPts val="0"/>
              </a:spcAft>
              <a:buNone/>
            </a:pPr>
            <a:r>
              <a:rPr lang="en-US" sz="1800" b="0" i="0" u="none" strike="noStrike">
                <a:solidFill>
                  <a:srgbClr val="FF0000"/>
                </a:solidFill>
                <a:latin typeface="Arial"/>
                <a:ea typeface="Arial"/>
                <a:cs typeface="Arial"/>
                <a:sym typeface="Arial"/>
              </a:rPr>
              <a:t>Are you struggling to recruit new volunteers by leading with a “Weekend” commitment?</a:t>
            </a:r>
            <a:endParaRPr b="0"/>
          </a:p>
          <a:p>
            <a:pPr marL="0" marR="457200" lvl="0" indent="0" algn="l" rtl="0">
              <a:spcBef>
                <a:spcPts val="0"/>
              </a:spcBef>
              <a:spcAft>
                <a:spcPts val="0"/>
              </a:spcAft>
              <a:buNone/>
            </a:pPr>
            <a:endParaRPr b="0"/>
          </a:p>
          <a:p>
            <a:pPr marL="0" marR="457200" lvl="0" indent="0" algn="l" rtl="0">
              <a:spcBef>
                <a:spcPts val="0"/>
              </a:spcBef>
              <a:spcAft>
                <a:spcPts val="0"/>
              </a:spcAft>
              <a:buNone/>
            </a:pPr>
            <a:r>
              <a:rPr lang="en-US" sz="1800" b="0" i="0" u="none" strike="noStrike">
                <a:solidFill>
                  <a:srgbClr val="FF0000"/>
                </a:solidFill>
                <a:latin typeface="Arial"/>
                <a:ea typeface="Arial"/>
                <a:cs typeface="Arial"/>
                <a:sym typeface="Arial"/>
              </a:rPr>
              <a:t>It’s time to flip the script. Most people are drawn to community and mission long before they are ready for a high-stakes event. </a:t>
            </a:r>
            <a:endParaRPr b="0"/>
          </a:p>
          <a:p>
            <a:pPr marL="0" marR="457200" lvl="0" indent="0" algn="l" rtl="0">
              <a:spcBef>
                <a:spcPts val="0"/>
              </a:spcBef>
              <a:spcAft>
                <a:spcPts val="0"/>
              </a:spcAft>
              <a:buNone/>
            </a:pPr>
            <a:endParaRPr b="0"/>
          </a:p>
          <a:p>
            <a:pPr marL="0" marR="457200" lvl="0" indent="0" algn="l" rtl="0">
              <a:spcBef>
                <a:spcPts val="0"/>
              </a:spcBef>
              <a:spcAft>
                <a:spcPts val="0"/>
              </a:spcAft>
              <a:buNone/>
            </a:pPr>
            <a:r>
              <a:rPr lang="en-US" sz="1800" b="0" i="0" u="none" strike="noStrike">
                <a:solidFill>
                  <a:srgbClr val="FF0000"/>
                </a:solidFill>
                <a:latin typeface="Arial"/>
                <a:ea typeface="Arial"/>
                <a:cs typeface="Arial"/>
                <a:sym typeface="Arial"/>
              </a:rPr>
              <a:t>This workshop explores how to move away from “Weekend only” or “Weekend first” recruitment and instead build a thriving pipeline of volunteers through incremental engagement opportunities.</a:t>
            </a:r>
            <a:endParaRPr b="0"/>
          </a:p>
        </p:txBody>
      </p:sp>
      <p:sp>
        <p:nvSpPr>
          <p:cNvPr id="82" name="Google Shape;82;p2: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20: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2 MINS</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In less than 2 minutes, will the spokesperson for this question please summarize your group’s responses.</a:t>
            </a:r>
            <a:endParaRPr b="0"/>
          </a:p>
        </p:txBody>
      </p:sp>
      <p:sp>
        <p:nvSpPr>
          <p:cNvPr id="204" name="Google Shape;204;p20: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21: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Play"/>
              <a:buNone/>
            </a:pPr>
            <a:r>
              <a:rPr lang="en-US" sz="1800" b="1"/>
              <a:t>TIME – 2 MINS</a:t>
            </a:r>
            <a:endParaRPr/>
          </a:p>
          <a:p>
            <a:pPr marL="0" lvl="0" indent="0" algn="l" rtl="0">
              <a:spcBef>
                <a:spcPts val="0"/>
              </a:spcBef>
              <a:spcAft>
                <a:spcPts val="0"/>
              </a:spcAft>
              <a:buClr>
                <a:schemeClr val="dk1"/>
              </a:buClr>
              <a:buSzPts val="1800"/>
              <a:buFont typeface="Play"/>
              <a:buNone/>
            </a:pPr>
            <a:endParaRPr sz="1800" b="0" i="0" u="none" strike="noStrike">
              <a:solidFill>
                <a:srgbClr val="FF0000"/>
              </a:solidFill>
              <a:latin typeface="Arial"/>
              <a:ea typeface="Arial"/>
              <a:cs typeface="Arial"/>
              <a:sym typeface="Arial"/>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Invite church members to participate on Team Weekend</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Invite small groups to adopt specific Weekends in prayer through Prayer Vigils.</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Invite past guests and volunteers to attend continuing ministries: Reunions, Prayer meetings, and SWAP gatherings</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Encourage team members to become a Weekend leader</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Ask team members to join Advisory Council</a:t>
            </a:r>
            <a:endParaRPr/>
          </a:p>
        </p:txBody>
      </p:sp>
      <p:sp>
        <p:nvSpPr>
          <p:cNvPr id="210" name="Google Shape;210;p21: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2: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22: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2 MINS</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In less than 2 minutes, will the spokesperson for this question please summarize your group’s responses.</a:t>
            </a:r>
            <a:endParaRPr b="0"/>
          </a:p>
        </p:txBody>
      </p:sp>
      <p:sp>
        <p:nvSpPr>
          <p:cNvPr id="217" name="Google Shape;217;p22: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3: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23: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TIME – 2 MINS</a:t>
            </a:r>
            <a:endParaRPr/>
          </a:p>
          <a:p>
            <a:pPr marL="0" lvl="0" indent="0" algn="l" rtl="0">
              <a:spcBef>
                <a:spcPts val="0"/>
              </a:spcBef>
              <a:spcAft>
                <a:spcPts val="0"/>
              </a:spcAft>
              <a:buNone/>
            </a:pPr>
            <a:endParaRPr/>
          </a:p>
        </p:txBody>
      </p:sp>
      <p:sp>
        <p:nvSpPr>
          <p:cNvPr id="223" name="Google Shape;223;p23: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4: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24: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2 MINS</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In less than 2 minutes, will the spokesperson for this question please summarize your group’s responses.</a:t>
            </a:r>
            <a:endParaRPr b="0"/>
          </a:p>
        </p:txBody>
      </p:sp>
      <p:sp>
        <p:nvSpPr>
          <p:cNvPr id="231" name="Google Shape;231;p24: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5: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25: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Overcoming recruitment mistakes</a:t>
            </a:r>
            <a:endParaRPr/>
          </a:p>
          <a:p>
            <a:pPr marL="0" lvl="0" indent="0" algn="l" rtl="0">
              <a:spcBef>
                <a:spcPts val="0"/>
              </a:spcBef>
              <a:spcAft>
                <a:spcPts val="0"/>
              </a:spcAft>
              <a:buNone/>
            </a:pPr>
            <a:br>
              <a:rPr lang="en-US" b="0"/>
            </a:br>
            <a:r>
              <a:rPr lang="en-US" sz="1800" b="0" i="0" u="none" strike="noStrike">
                <a:solidFill>
                  <a:srgbClr val="FF0000"/>
                </a:solidFill>
                <a:latin typeface="Arial"/>
                <a:ea typeface="Arial"/>
                <a:cs typeface="Arial"/>
                <a:sym typeface="Arial"/>
              </a:rPr>
              <a:t>Give appropriate amounts of detail - too much too early overwhelms people.</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Healthy ministries recruit year-round.</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Relationships outperform stage announcements every time.</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Trust must precede sacrifice - start small</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People want meaning, not merely assignments.</a:t>
            </a:r>
            <a:endParaRPr/>
          </a:p>
        </p:txBody>
      </p:sp>
      <p:sp>
        <p:nvSpPr>
          <p:cNvPr id="237" name="Google Shape;237;p25: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6: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26: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TIME – 1 MIN</a:t>
            </a:r>
            <a:endParaRPr/>
          </a:p>
          <a:p>
            <a:pPr marL="0" lvl="0" indent="0" algn="l" rtl="0">
              <a:spcBef>
                <a:spcPts val="0"/>
              </a:spcBef>
              <a:spcAft>
                <a:spcPts val="0"/>
              </a:spcAft>
              <a:buNone/>
            </a:pPr>
            <a:endParaRPr/>
          </a:p>
        </p:txBody>
      </p:sp>
      <p:sp>
        <p:nvSpPr>
          <p:cNvPr id="244" name="Google Shape;244;p26: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7: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27: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The healthiest Kairos partnerships are not built merely through recruitment. They are built through trust, testimony, discipleship, and shared mission.</a:t>
            </a:r>
            <a:endParaRPr/>
          </a:p>
        </p:txBody>
      </p:sp>
      <p:sp>
        <p:nvSpPr>
          <p:cNvPr id="251" name="Google Shape;251;p27: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8: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28: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TIME – 10 MINS</a:t>
            </a:r>
            <a:endParaRPr/>
          </a:p>
          <a:p>
            <a:pPr marL="0" lvl="0" indent="0" algn="l" rtl="0">
              <a:spcBef>
                <a:spcPts val="0"/>
              </a:spcBef>
              <a:spcAft>
                <a:spcPts val="0"/>
              </a:spcAft>
              <a:buNone/>
            </a:pPr>
            <a:endParaRPr/>
          </a:p>
        </p:txBody>
      </p:sp>
      <p:sp>
        <p:nvSpPr>
          <p:cNvPr id="258" name="Google Shape;258;p28: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3: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1" i="0" u="none" strike="noStrike">
                <a:solidFill>
                  <a:srgbClr val="FF0000"/>
                </a:solidFill>
                <a:latin typeface="Arial"/>
                <a:ea typeface="Arial"/>
                <a:cs typeface="Arial"/>
                <a:sym typeface="Arial"/>
              </a:rPr>
              <a:t>TIME – 10 MINS</a:t>
            </a:r>
            <a:endParaRPr/>
          </a:p>
          <a:p>
            <a:pPr marL="0" lvl="0" indent="0" algn="l" rtl="0">
              <a:spcBef>
                <a:spcPts val="0"/>
              </a:spcBef>
              <a:spcAft>
                <a:spcPts val="0"/>
              </a:spcAft>
              <a:buNone/>
            </a:pPr>
            <a:endParaRPr sz="1800" b="1"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Have post-it posters set up around the room with the following Qs:</a:t>
            </a:r>
            <a:endParaRPr b="0"/>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What barriers keep people from volunteering in prison ministry (Kairos)?</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What are some ways you can ask an individual or small group to get involved with entry-level engagement?</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What are some ways you can ask someone to get involved with a mid-level commitment?</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What are some high-impact opportunities?</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What are some obstacles you’ve encountered when trying to engage with people?</a:t>
            </a:r>
            <a:endParaRPr/>
          </a:p>
          <a:p>
            <a:pPr marL="0" lvl="0" indent="-114300" algn="l" rtl="0">
              <a:spcBef>
                <a:spcPts val="0"/>
              </a:spcBef>
              <a:spcAft>
                <a:spcPts val="0"/>
              </a:spcAft>
              <a:buClr>
                <a:srgbClr val="FF0000"/>
              </a:buClr>
              <a:buSzPts val="1800"/>
              <a:buFont typeface="Play"/>
              <a:buAutoNum type="arabicPeriod"/>
            </a:pPr>
            <a:r>
              <a:rPr lang="en-US" sz="1800" b="0" i="0" u="none" strike="noStrike">
                <a:solidFill>
                  <a:srgbClr val="FF0000"/>
                </a:solidFill>
                <a:latin typeface="Arial"/>
                <a:ea typeface="Arial"/>
                <a:cs typeface="Arial"/>
                <a:sym typeface="Arial"/>
              </a:rPr>
              <a:t>What are some common recruitment mistakes made when trying to find volunteers? And where else can you reach out to recruit volunteers? </a:t>
            </a:r>
            <a:endParaRPr/>
          </a:p>
          <a:p>
            <a:pPr marL="0" lvl="0" indent="0" algn="l" rtl="0">
              <a:spcBef>
                <a:spcPts val="0"/>
              </a:spcBef>
              <a:spcAft>
                <a:spcPts val="0"/>
              </a:spcAft>
              <a:buClr>
                <a:schemeClr val="dk1"/>
              </a:buClr>
              <a:buSzPts val="1200"/>
              <a:buFont typeface="Play"/>
              <a:buNone/>
            </a:pPr>
            <a:br>
              <a:rPr lang="en-US" b="0"/>
            </a:br>
            <a:r>
              <a:rPr lang="en-US" sz="1800" b="0" i="0" u="none" strike="noStrike">
                <a:solidFill>
                  <a:srgbClr val="0000FF"/>
                </a:solidFill>
                <a:latin typeface="Arial"/>
                <a:ea typeface="Arial"/>
                <a:cs typeface="Arial"/>
                <a:sym typeface="Arial"/>
              </a:rPr>
              <a:t>NOTE: The audience will sit back down after they picked a speaker, then as the presentation goes through we will call on each group to share their answers.</a:t>
            </a:r>
            <a:endParaRPr b="0"/>
          </a:p>
        </p:txBody>
      </p:sp>
      <p:sp>
        <p:nvSpPr>
          <p:cNvPr id="89" name="Google Shape;89;p3: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800"/>
              <a:buFont typeface="Arial"/>
              <a:buNone/>
            </a:pPr>
            <a:r>
              <a:rPr lang="en-US" sz="1800" b="1" i="0" u="none" strike="noStrike">
                <a:solidFill>
                  <a:srgbClr val="FF0000"/>
                </a:solidFill>
                <a:latin typeface="Arial"/>
                <a:ea typeface="Arial"/>
                <a:cs typeface="Arial"/>
                <a:sym typeface="Arial"/>
              </a:rPr>
              <a:t>TIME – 2 MINS</a:t>
            </a:r>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FF0000"/>
              </a:buClr>
              <a:buSzPts val="1800"/>
              <a:buFont typeface="Arial"/>
              <a:buNone/>
            </a:pPr>
            <a:r>
              <a:rPr lang="en-US" sz="1800" b="0" i="0" u="none" strike="noStrike">
                <a:solidFill>
                  <a:srgbClr val="FF0000"/>
                </a:solidFill>
                <a:latin typeface="Arial"/>
                <a:ea typeface="Arial"/>
                <a:cs typeface="Arial"/>
                <a:sym typeface="Arial"/>
              </a:rPr>
              <a:t>In less than 2 minutes, will the spokesperson for this question please summarize your group’s responses.</a:t>
            </a:r>
            <a:endParaRPr b="0"/>
          </a:p>
        </p:txBody>
      </p:sp>
      <p:sp>
        <p:nvSpPr>
          <p:cNvPr id="95" name="Google Shape;95;p4: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5: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TIME – 1 MIN</a:t>
            </a:r>
            <a:endParaRPr/>
          </a:p>
        </p:txBody>
      </p:sp>
      <p:sp>
        <p:nvSpPr>
          <p:cNvPr id="101" name="Google Shape;101;p5: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6: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FF0000"/>
              </a:buClr>
              <a:buSzPts val="1800"/>
              <a:buFont typeface="Arial"/>
              <a:buNone/>
            </a:pPr>
            <a:r>
              <a:rPr lang="en-US" sz="1800" b="0" i="0" u="none" strike="noStrike">
                <a:solidFill>
                  <a:srgbClr val="FF0000"/>
                </a:solidFill>
                <a:latin typeface="Arial"/>
                <a:ea typeface="Arial"/>
                <a:cs typeface="Arial"/>
                <a:sym typeface="Arial"/>
              </a:rPr>
              <a:t>This is not a quick “one and done” invitation to get volunteers to engage. This can be a multi-step process to bring awareness and interest.</a:t>
            </a:r>
            <a:endParaRPr b="0"/>
          </a:p>
          <a:p>
            <a:pPr marL="0" lvl="0" indent="0" algn="l" rtl="0">
              <a:spcBef>
                <a:spcPts val="0"/>
              </a:spcBef>
              <a:spcAft>
                <a:spcPts val="0"/>
              </a:spcAft>
              <a:buNone/>
            </a:pPr>
            <a:endParaRPr b="0"/>
          </a:p>
        </p:txBody>
      </p:sp>
      <p:sp>
        <p:nvSpPr>
          <p:cNvPr id="108" name="Google Shape;108;p6: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7: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7: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Every time you engage with potential volunteers, the goal is to move them from “never heard of Kairos” → just hearing about prison ministry → God may be calling me into this.</a:t>
            </a:r>
            <a:endParaRPr b="0"/>
          </a:p>
          <a:p>
            <a:pPr marL="0" lvl="0" indent="0" algn="l" rtl="0">
              <a:spcBef>
                <a:spcPts val="0"/>
              </a:spcBef>
              <a:spcAft>
                <a:spcPts val="0"/>
              </a:spcAft>
              <a:buNone/>
            </a:pPr>
            <a:br>
              <a:rPr lang="en-US" b="1"/>
            </a:br>
            <a:r>
              <a:rPr lang="en-US" sz="1800" b="1" i="0" u="none" strike="noStrike">
                <a:solidFill>
                  <a:srgbClr val="0000FF"/>
                </a:solidFill>
                <a:latin typeface="Arial"/>
                <a:ea typeface="Arial"/>
                <a:cs typeface="Arial"/>
                <a:sym typeface="Arial"/>
              </a:rPr>
              <a:t>One way to INSPIRE people to learn more about Kairos is to say something like…</a:t>
            </a:r>
            <a:endParaRPr b="1"/>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“Thousands of incarcerated people feel forgotten; Kairos brings Christian community and transformation. </a:t>
            </a:r>
            <a:br>
              <a:rPr lang="en-US" sz="1800" b="0" i="0" u="none" strike="noStrike">
                <a:solidFill>
                  <a:srgbClr val="FF0000"/>
                </a:solidFill>
                <a:latin typeface="Arial"/>
                <a:ea typeface="Arial"/>
                <a:cs typeface="Arial"/>
                <a:sym typeface="Arial"/>
              </a:rPr>
            </a:br>
            <a:r>
              <a:rPr lang="en-US" sz="1800" b="0" i="0" u="none" strike="noStrike">
                <a:solidFill>
                  <a:srgbClr val="FF0000"/>
                </a:solidFill>
                <a:latin typeface="Arial"/>
                <a:ea typeface="Arial"/>
                <a:cs typeface="Arial"/>
                <a:sym typeface="Arial"/>
              </a:rPr>
              <a:t>There’s a place for every person to serve. Would you be interested in attending an </a:t>
            </a:r>
            <a:r>
              <a:rPr lang="en-US" sz="1800" b="0" i="1" u="sng">
                <a:solidFill>
                  <a:srgbClr val="FF0000"/>
                </a:solidFill>
                <a:latin typeface="Arial"/>
                <a:ea typeface="Arial"/>
                <a:cs typeface="Arial"/>
                <a:sym typeface="Arial"/>
              </a:rPr>
              <a:t>informational dinner next Thursday</a:t>
            </a:r>
            <a:r>
              <a:rPr lang="en-US" sz="1800" b="0" i="0" u="none" strike="noStrike">
                <a:solidFill>
                  <a:srgbClr val="FF0000"/>
                </a:solidFill>
                <a:latin typeface="Arial"/>
                <a:ea typeface="Arial"/>
                <a:cs typeface="Arial"/>
                <a:sym typeface="Arial"/>
              </a:rPr>
              <a:t>.”</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1" i="0" u="none" strike="noStrike">
                <a:solidFill>
                  <a:srgbClr val="FF0000"/>
                </a:solidFill>
                <a:latin typeface="Arial"/>
                <a:ea typeface="Arial"/>
                <a:cs typeface="Arial"/>
                <a:sym typeface="Arial"/>
              </a:rPr>
              <a:t>Or you can try saying something like…</a:t>
            </a:r>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“Where is God calling you to serve in His Kingdom right now?</a:t>
            </a:r>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Have you ever thought about prison ministry? We have an information night coming up on Thursday. Would you be interested in finding out more information? I would love to see you there.”</a:t>
            </a:r>
            <a:endParaRPr b="0"/>
          </a:p>
        </p:txBody>
      </p:sp>
      <p:sp>
        <p:nvSpPr>
          <p:cNvPr id="114" name="Google Shape;114;p7: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2 MINS</a:t>
            </a:r>
            <a:endParaRPr/>
          </a:p>
          <a:p>
            <a:pPr marL="0" lvl="0" indent="0" algn="l" rtl="0">
              <a:spcBef>
                <a:spcPts val="0"/>
              </a:spcBef>
              <a:spcAft>
                <a:spcPts val="0"/>
              </a:spcAft>
              <a:buNone/>
            </a:pPr>
            <a:endParaRPr sz="1800" b="0"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Don’t rely on these methods only; great for reminders:</a:t>
            </a:r>
            <a:endParaRPr b="0"/>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Bulletin announcements</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Flyers</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Social media posts</a:t>
            </a:r>
            <a:endParaRPr/>
          </a:p>
        </p:txBody>
      </p:sp>
      <p:sp>
        <p:nvSpPr>
          <p:cNvPr id="121" name="Google Shape;121;p8: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9:notes"/>
          <p:cNvSpPr>
            <a:spLocks noGrp="1" noRot="1" noChangeAspect="1"/>
          </p:cNvSpPr>
          <p:nvPr>
            <p:ph type="sldImg" idx="2"/>
          </p:nvPr>
        </p:nvSpPr>
        <p:spPr>
          <a:xfrm>
            <a:off x="704850" y="1154113"/>
            <a:ext cx="5540375" cy="3117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9:notes"/>
          <p:cNvSpPr txBox="1">
            <a:spLocks noGrp="1"/>
          </p:cNvSpPr>
          <p:nvPr>
            <p:ph type="body" idx="1"/>
          </p:nvPr>
        </p:nvSpPr>
        <p:spPr>
          <a:xfrm>
            <a:off x="695325" y="4445000"/>
            <a:ext cx="5559425" cy="3636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a:t>TIME – 1 MIN</a:t>
            </a:r>
            <a:endParaRPr/>
          </a:p>
          <a:p>
            <a:pPr marL="0" lvl="0" indent="0" algn="l" rtl="0">
              <a:spcBef>
                <a:spcPts val="0"/>
              </a:spcBef>
              <a:spcAft>
                <a:spcPts val="0"/>
              </a:spcAft>
              <a:buNone/>
            </a:pPr>
            <a:endParaRPr sz="1800" b="1" i="0" u="none" strike="noStrike">
              <a:solidFill>
                <a:srgbClr val="FF0000"/>
              </a:solidFill>
              <a:latin typeface="Arial"/>
              <a:ea typeface="Arial"/>
              <a:cs typeface="Arial"/>
              <a:sym typeface="Arial"/>
            </a:endParaRPr>
          </a:p>
          <a:p>
            <a:pPr marL="0" lvl="0" indent="0" algn="l" rtl="0">
              <a:spcBef>
                <a:spcPts val="0"/>
              </a:spcBef>
              <a:spcAft>
                <a:spcPts val="0"/>
              </a:spcAft>
              <a:buNone/>
            </a:pPr>
            <a:r>
              <a:rPr lang="en-US" sz="1800" b="1" i="0" u="none" strike="noStrike">
                <a:solidFill>
                  <a:srgbClr val="FF0000"/>
                </a:solidFill>
                <a:latin typeface="Arial"/>
                <a:ea typeface="Arial"/>
                <a:cs typeface="Arial"/>
                <a:sym typeface="Arial"/>
              </a:rPr>
              <a:t>Storytelling is the most compelling way to get others involved.</a:t>
            </a:r>
            <a:r>
              <a:rPr lang="en-US" sz="1800" b="0" i="0" u="none" strike="noStrike">
                <a:solidFill>
                  <a:srgbClr val="FF0000"/>
                </a:solidFill>
                <a:latin typeface="Arial"/>
                <a:ea typeface="Arial"/>
                <a:cs typeface="Arial"/>
                <a:sym typeface="Arial"/>
              </a:rPr>
              <a:t> </a:t>
            </a:r>
            <a:endParaRPr/>
          </a:p>
          <a:p>
            <a:pPr marL="0" lvl="0" indent="0" algn="l" rtl="0">
              <a:spcBef>
                <a:spcPts val="0"/>
              </a:spcBef>
              <a:spcAft>
                <a:spcPts val="0"/>
              </a:spcAft>
              <a:buNone/>
            </a:pPr>
            <a:r>
              <a:rPr lang="en-US" sz="1800" b="0" i="0" u="none" strike="noStrike">
                <a:solidFill>
                  <a:srgbClr val="FF0000"/>
                </a:solidFill>
                <a:latin typeface="Arial"/>
                <a:ea typeface="Arial"/>
                <a:cs typeface="Arial"/>
                <a:sym typeface="Arial"/>
              </a:rPr>
              <a:t>Testimonies/Stories should include:</a:t>
            </a:r>
            <a:endParaRPr b="0"/>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Transformation</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Reconciliation / family restoration</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Healing</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Restored faith</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Community</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Second chances</a:t>
            </a:r>
            <a:endParaRPr/>
          </a:p>
          <a:p>
            <a:pPr marL="0" lvl="0" indent="-114300" algn="l" rtl="0">
              <a:spcBef>
                <a:spcPts val="0"/>
              </a:spcBef>
              <a:spcAft>
                <a:spcPts val="0"/>
              </a:spcAft>
              <a:buClr>
                <a:srgbClr val="FF0000"/>
              </a:buClr>
              <a:buSzPts val="1800"/>
              <a:buFont typeface="Arial"/>
              <a:buChar char="•"/>
            </a:pPr>
            <a:r>
              <a:rPr lang="en-US" sz="1800" b="0" i="0" u="none" strike="noStrike">
                <a:solidFill>
                  <a:srgbClr val="FF0000"/>
                </a:solidFill>
                <a:latin typeface="Arial"/>
                <a:ea typeface="Arial"/>
                <a:cs typeface="Arial"/>
                <a:sym typeface="Arial"/>
              </a:rPr>
              <a:t>Hope after incarceration</a:t>
            </a:r>
            <a:endParaRPr/>
          </a:p>
          <a:p>
            <a:pPr marL="0" lvl="0" indent="0" algn="l" rtl="0">
              <a:spcBef>
                <a:spcPts val="0"/>
              </a:spcBef>
              <a:spcAft>
                <a:spcPts val="0"/>
              </a:spcAft>
              <a:buNone/>
            </a:pPr>
            <a:endParaRPr/>
          </a:p>
        </p:txBody>
      </p:sp>
      <p:sp>
        <p:nvSpPr>
          <p:cNvPr id="128" name="Google Shape;128;p9:notes"/>
          <p:cNvSpPr txBox="1">
            <a:spLocks noGrp="1"/>
          </p:cNvSpPr>
          <p:nvPr>
            <p:ph type="sldNum" idx="12"/>
          </p:nvPr>
        </p:nvSpPr>
        <p:spPr>
          <a:xfrm>
            <a:off x="3937000" y="8772525"/>
            <a:ext cx="3011488" cy="463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Kairos Logo">
  <p:cSld name="3_Title Slide Kairos Logo">
    <p:spTree>
      <p:nvGrpSpPr>
        <p:cNvPr id="1" name="Shape 12"/>
        <p:cNvGrpSpPr/>
        <p:nvPr/>
      </p:nvGrpSpPr>
      <p:grpSpPr>
        <a:xfrm>
          <a:off x="0" y="0"/>
          <a:ext cx="0" cy="0"/>
          <a:chOff x="0" y="0"/>
          <a:chExt cx="0" cy="0"/>
        </a:xfrm>
      </p:grpSpPr>
      <p:pic>
        <p:nvPicPr>
          <p:cNvPr id="13" name="Google Shape;13;p30" descr="A group of gears on a blue background&#10;&#10;Description automatically generated"/>
          <p:cNvPicPr preferRelativeResize="0"/>
          <p:nvPr/>
        </p:nvPicPr>
        <p:blipFill rotWithShape="1">
          <a:blip r:embed="rId2">
            <a:alphaModFix/>
          </a:blip>
          <a:srcRect t="13043"/>
          <a:stretch/>
        </p:blipFill>
        <p:spPr>
          <a:xfrm>
            <a:off x="0" y="0"/>
            <a:ext cx="4114800" cy="6858000"/>
          </a:xfrm>
          <a:prstGeom prst="rect">
            <a:avLst/>
          </a:prstGeom>
          <a:noFill/>
          <a:ln>
            <a:noFill/>
          </a:ln>
        </p:spPr>
      </p:pic>
      <p:sp>
        <p:nvSpPr>
          <p:cNvPr id="14" name="Google Shape;14;p30"/>
          <p:cNvSpPr txBox="1">
            <a:spLocks noGrp="1"/>
          </p:cNvSpPr>
          <p:nvPr>
            <p:ph type="ctrTitle"/>
          </p:nvPr>
        </p:nvSpPr>
        <p:spPr>
          <a:xfrm>
            <a:off x="5713412" y="1676400"/>
            <a:ext cx="5180251"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0"/>
          <p:cNvSpPr txBox="1">
            <a:spLocks noGrp="1"/>
          </p:cNvSpPr>
          <p:nvPr>
            <p:ph type="subTitle" idx="1"/>
          </p:nvPr>
        </p:nvSpPr>
        <p:spPr>
          <a:xfrm>
            <a:off x="5713412" y="3432172"/>
            <a:ext cx="51816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16" name="Google Shape;16;p30" descr="A white logo with black background&#10;&#10;Description automatically generated"/>
          <p:cNvPicPr preferRelativeResize="0"/>
          <p:nvPr/>
        </p:nvPicPr>
        <p:blipFill rotWithShape="1">
          <a:blip r:embed="rId3">
            <a:alphaModFix/>
          </a:blip>
          <a:srcRect/>
          <a:stretch/>
        </p:blipFill>
        <p:spPr>
          <a:xfrm>
            <a:off x="241458" y="220980"/>
            <a:ext cx="957626" cy="365760"/>
          </a:xfrm>
          <a:prstGeom prst="rect">
            <a:avLst/>
          </a:prstGeom>
          <a:noFill/>
          <a:ln>
            <a:noFill/>
          </a:ln>
        </p:spPr>
      </p:pic>
      <p:sp>
        <p:nvSpPr>
          <p:cNvPr id="17" name="Google Shape;17;p30"/>
          <p:cNvSpPr/>
          <p:nvPr/>
        </p:nvSpPr>
        <p:spPr>
          <a:xfrm>
            <a:off x="0" y="0"/>
            <a:ext cx="4114800" cy="6858000"/>
          </a:xfrm>
          <a:prstGeom prst="rect">
            <a:avLst/>
          </a:prstGeom>
          <a:gradFill>
            <a:gsLst>
              <a:gs pos="0">
                <a:srgbClr val="1F517D"/>
              </a:gs>
              <a:gs pos="46000">
                <a:srgbClr val="061A34"/>
              </a:gs>
              <a:gs pos="100000">
                <a:srgbClr val="061A3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8" name="Google Shape;18;p30" descr="A blue oval with black text&#10;&#10;AI-generated content may be incorrect."/>
          <p:cNvPicPr preferRelativeResize="0"/>
          <p:nvPr/>
        </p:nvPicPr>
        <p:blipFill rotWithShape="1">
          <a:blip r:embed="rId4">
            <a:alphaModFix/>
          </a:blip>
          <a:srcRect/>
          <a:stretch/>
        </p:blipFill>
        <p:spPr>
          <a:xfrm>
            <a:off x="301897" y="282658"/>
            <a:ext cx="836748" cy="320405"/>
          </a:xfrm>
          <a:prstGeom prst="rect">
            <a:avLst/>
          </a:prstGeom>
          <a:noFill/>
          <a:ln>
            <a:noFill/>
          </a:ln>
        </p:spPr>
      </p:pic>
      <p:pic>
        <p:nvPicPr>
          <p:cNvPr id="19" name="Google Shape;19;p30"/>
          <p:cNvPicPr preferRelativeResize="0"/>
          <p:nvPr/>
        </p:nvPicPr>
        <p:blipFill rotWithShape="1">
          <a:blip r:embed="rId5">
            <a:alphaModFix/>
          </a:blip>
          <a:srcRect/>
          <a:stretch/>
        </p:blipFill>
        <p:spPr>
          <a:xfrm>
            <a:off x="150812" y="1295134"/>
            <a:ext cx="3818855" cy="381620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9"/>
        <p:cNvGrpSpPr/>
        <p:nvPr/>
      </p:nvGrpSpPr>
      <p:grpSpPr>
        <a:xfrm>
          <a:off x="0" y="0"/>
          <a:ext cx="0" cy="0"/>
          <a:chOff x="0" y="0"/>
          <a:chExt cx="0" cy="0"/>
        </a:xfrm>
      </p:grpSpPr>
      <p:sp>
        <p:nvSpPr>
          <p:cNvPr id="60" name="Google Shape;60;p39"/>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9"/>
          <p:cNvSpPr txBox="1">
            <a:spLocks noGrp="1"/>
          </p:cNvSpPr>
          <p:nvPr>
            <p:ph type="body" idx="1"/>
          </p:nvPr>
        </p:nvSpPr>
        <p:spPr>
          <a:xfrm>
            <a:off x="609441" y="1535113"/>
            <a:ext cx="5385514"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485B71"/>
              </a:buClr>
              <a:buSzPts val="2400"/>
              <a:buNone/>
              <a:defRPr sz="2400" b="1">
                <a:solidFill>
                  <a:srgbClr val="485B71"/>
                </a:solidFill>
              </a:defRPr>
            </a:lvl1pPr>
            <a:lvl2pPr marL="914400" lvl="1" indent="-228600" algn="l">
              <a:spcBef>
                <a:spcPts val="400"/>
              </a:spcBef>
              <a:spcAft>
                <a:spcPts val="0"/>
              </a:spcAft>
              <a:buClr>
                <a:srgbClr val="485B71"/>
              </a:buClr>
              <a:buSzPts val="2000"/>
              <a:buNone/>
              <a:defRPr sz="2000" b="1"/>
            </a:lvl2pPr>
            <a:lvl3pPr marL="1371600" lvl="2" indent="-228600" algn="l">
              <a:spcBef>
                <a:spcPts val="360"/>
              </a:spcBef>
              <a:spcAft>
                <a:spcPts val="0"/>
              </a:spcAft>
              <a:buClr>
                <a:srgbClr val="485B71"/>
              </a:buClr>
              <a:buSzPts val="1800"/>
              <a:buNone/>
              <a:defRPr sz="1800" b="1"/>
            </a:lvl3pPr>
            <a:lvl4pPr marL="1828800" lvl="3" indent="-228600" algn="l">
              <a:spcBef>
                <a:spcPts val="320"/>
              </a:spcBef>
              <a:spcAft>
                <a:spcPts val="0"/>
              </a:spcAft>
              <a:buClr>
                <a:srgbClr val="485B71"/>
              </a:buClr>
              <a:buSzPts val="1600"/>
              <a:buNone/>
              <a:defRPr sz="1600" b="1"/>
            </a:lvl4pPr>
            <a:lvl5pPr marL="2286000" lvl="4" indent="-228600" algn="l">
              <a:spcBef>
                <a:spcPts val="320"/>
              </a:spcBef>
              <a:spcAft>
                <a:spcPts val="0"/>
              </a:spcAft>
              <a:buClr>
                <a:srgbClr val="485B7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2" name="Google Shape;62;p39"/>
          <p:cNvSpPr txBox="1">
            <a:spLocks noGrp="1"/>
          </p:cNvSpPr>
          <p:nvPr>
            <p:ph type="body" idx="2"/>
          </p:nvPr>
        </p:nvSpPr>
        <p:spPr>
          <a:xfrm>
            <a:off x="609441" y="2174875"/>
            <a:ext cx="5385514" cy="376872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rgbClr val="485B71"/>
              </a:buClr>
              <a:buSzPts val="2400"/>
              <a:buChar char="•"/>
              <a:defRPr sz="2400">
                <a:solidFill>
                  <a:srgbClr val="485B71"/>
                </a:solidFill>
              </a:defRPr>
            </a:lvl1pPr>
            <a:lvl2pPr marL="914400" lvl="1" indent="-355600" algn="l">
              <a:spcBef>
                <a:spcPts val="400"/>
              </a:spcBef>
              <a:spcAft>
                <a:spcPts val="0"/>
              </a:spcAft>
              <a:buClr>
                <a:srgbClr val="485B71"/>
              </a:buClr>
              <a:buSzPts val="2000"/>
              <a:buChar char="–"/>
              <a:defRPr sz="2000">
                <a:solidFill>
                  <a:srgbClr val="485B71"/>
                </a:solidFill>
              </a:defRPr>
            </a:lvl2pPr>
            <a:lvl3pPr marL="1371600" lvl="2" indent="-342900" algn="l">
              <a:spcBef>
                <a:spcPts val="360"/>
              </a:spcBef>
              <a:spcAft>
                <a:spcPts val="0"/>
              </a:spcAft>
              <a:buClr>
                <a:srgbClr val="485B71"/>
              </a:buClr>
              <a:buSzPts val="1800"/>
              <a:buChar char="•"/>
              <a:defRPr sz="1800">
                <a:solidFill>
                  <a:srgbClr val="485B71"/>
                </a:solidFill>
              </a:defRPr>
            </a:lvl3pPr>
            <a:lvl4pPr marL="1828800" lvl="3" indent="-330200" algn="l">
              <a:spcBef>
                <a:spcPts val="320"/>
              </a:spcBef>
              <a:spcAft>
                <a:spcPts val="0"/>
              </a:spcAft>
              <a:buClr>
                <a:srgbClr val="485B71"/>
              </a:buClr>
              <a:buSzPts val="1600"/>
              <a:buChar char="–"/>
              <a:defRPr sz="1600">
                <a:solidFill>
                  <a:srgbClr val="485B71"/>
                </a:solidFill>
              </a:defRPr>
            </a:lvl4pPr>
            <a:lvl5pPr marL="2286000" lvl="4" indent="-330200" algn="l">
              <a:spcBef>
                <a:spcPts val="320"/>
              </a:spcBef>
              <a:spcAft>
                <a:spcPts val="0"/>
              </a:spcAft>
              <a:buClr>
                <a:srgbClr val="485B71"/>
              </a:buClr>
              <a:buSzPts val="1600"/>
              <a:buChar char="»"/>
              <a:defRPr sz="1600">
                <a:solidFill>
                  <a:srgbClr val="485B71"/>
                </a:solidFill>
              </a:defRPr>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3" name="Google Shape;63;p39"/>
          <p:cNvSpPr txBox="1">
            <a:spLocks noGrp="1"/>
          </p:cNvSpPr>
          <p:nvPr>
            <p:ph type="body" idx="3"/>
          </p:nvPr>
        </p:nvSpPr>
        <p:spPr>
          <a:xfrm>
            <a:off x="6191754" y="1535113"/>
            <a:ext cx="5387630"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485B71"/>
              </a:buClr>
              <a:buSzPts val="2400"/>
              <a:buNone/>
              <a:defRPr sz="2400" b="1">
                <a:solidFill>
                  <a:srgbClr val="485B71"/>
                </a:solidFill>
              </a:defRPr>
            </a:lvl1pPr>
            <a:lvl2pPr marL="914400" lvl="1" indent="-228600" algn="l">
              <a:spcBef>
                <a:spcPts val="400"/>
              </a:spcBef>
              <a:spcAft>
                <a:spcPts val="0"/>
              </a:spcAft>
              <a:buClr>
                <a:srgbClr val="485B71"/>
              </a:buClr>
              <a:buSzPts val="2000"/>
              <a:buNone/>
              <a:defRPr sz="2000" b="1"/>
            </a:lvl2pPr>
            <a:lvl3pPr marL="1371600" lvl="2" indent="-228600" algn="l">
              <a:spcBef>
                <a:spcPts val="360"/>
              </a:spcBef>
              <a:spcAft>
                <a:spcPts val="0"/>
              </a:spcAft>
              <a:buClr>
                <a:srgbClr val="485B71"/>
              </a:buClr>
              <a:buSzPts val="1800"/>
              <a:buNone/>
              <a:defRPr sz="1800" b="1"/>
            </a:lvl3pPr>
            <a:lvl4pPr marL="1828800" lvl="3" indent="-228600" algn="l">
              <a:spcBef>
                <a:spcPts val="320"/>
              </a:spcBef>
              <a:spcAft>
                <a:spcPts val="0"/>
              </a:spcAft>
              <a:buClr>
                <a:srgbClr val="485B71"/>
              </a:buClr>
              <a:buSzPts val="1600"/>
              <a:buNone/>
              <a:defRPr sz="1600" b="1"/>
            </a:lvl4pPr>
            <a:lvl5pPr marL="2286000" lvl="4" indent="-228600" algn="l">
              <a:spcBef>
                <a:spcPts val="320"/>
              </a:spcBef>
              <a:spcAft>
                <a:spcPts val="0"/>
              </a:spcAft>
              <a:buClr>
                <a:srgbClr val="485B7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4" name="Google Shape;64;p39"/>
          <p:cNvSpPr txBox="1">
            <a:spLocks noGrp="1"/>
          </p:cNvSpPr>
          <p:nvPr>
            <p:ph type="body" idx="4"/>
          </p:nvPr>
        </p:nvSpPr>
        <p:spPr>
          <a:xfrm>
            <a:off x="6191754" y="2174875"/>
            <a:ext cx="5387630" cy="376872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rgbClr val="485B71"/>
              </a:buClr>
              <a:buSzPts val="2400"/>
              <a:buChar char="•"/>
              <a:defRPr sz="2400">
                <a:solidFill>
                  <a:srgbClr val="485B71"/>
                </a:solidFill>
              </a:defRPr>
            </a:lvl1pPr>
            <a:lvl2pPr marL="914400" lvl="1" indent="-355600" algn="l">
              <a:spcBef>
                <a:spcPts val="400"/>
              </a:spcBef>
              <a:spcAft>
                <a:spcPts val="0"/>
              </a:spcAft>
              <a:buClr>
                <a:srgbClr val="485B71"/>
              </a:buClr>
              <a:buSzPts val="2000"/>
              <a:buChar char="–"/>
              <a:defRPr sz="2000">
                <a:solidFill>
                  <a:srgbClr val="485B71"/>
                </a:solidFill>
              </a:defRPr>
            </a:lvl2pPr>
            <a:lvl3pPr marL="1371600" lvl="2" indent="-342900" algn="l">
              <a:spcBef>
                <a:spcPts val="360"/>
              </a:spcBef>
              <a:spcAft>
                <a:spcPts val="0"/>
              </a:spcAft>
              <a:buClr>
                <a:srgbClr val="485B71"/>
              </a:buClr>
              <a:buSzPts val="1800"/>
              <a:buChar char="•"/>
              <a:defRPr sz="1800">
                <a:solidFill>
                  <a:srgbClr val="485B71"/>
                </a:solidFill>
              </a:defRPr>
            </a:lvl3pPr>
            <a:lvl4pPr marL="1828800" lvl="3" indent="-330200" algn="l">
              <a:spcBef>
                <a:spcPts val="320"/>
              </a:spcBef>
              <a:spcAft>
                <a:spcPts val="0"/>
              </a:spcAft>
              <a:buClr>
                <a:srgbClr val="485B71"/>
              </a:buClr>
              <a:buSzPts val="1600"/>
              <a:buChar char="–"/>
              <a:defRPr sz="1600">
                <a:solidFill>
                  <a:srgbClr val="485B71"/>
                </a:solidFill>
              </a:defRPr>
            </a:lvl4pPr>
            <a:lvl5pPr marL="2286000" lvl="4" indent="-330200" algn="l">
              <a:spcBef>
                <a:spcPts val="320"/>
              </a:spcBef>
              <a:spcAft>
                <a:spcPts val="0"/>
              </a:spcAft>
              <a:buClr>
                <a:srgbClr val="485B71"/>
              </a:buClr>
              <a:buSzPts val="1600"/>
              <a:buChar char="»"/>
              <a:defRPr sz="1600">
                <a:solidFill>
                  <a:srgbClr val="485B71"/>
                </a:solidFill>
              </a:defRPr>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pic>
        <p:nvPicPr>
          <p:cNvPr id="65" name="Google Shape;65;p39"/>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6"/>
        <p:cNvGrpSpPr/>
        <p:nvPr/>
      </p:nvGrpSpPr>
      <p:grpSpPr>
        <a:xfrm>
          <a:off x="0" y="0"/>
          <a:ext cx="0" cy="0"/>
          <a:chOff x="0" y="0"/>
          <a:chExt cx="0" cy="0"/>
        </a:xfrm>
      </p:grpSpPr>
      <p:sp>
        <p:nvSpPr>
          <p:cNvPr id="67" name="Google Shape;67;p40"/>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8" name="Google Shape;68;p40"/>
          <p:cNvPicPr preferRelativeResize="0"/>
          <p:nvPr/>
        </p:nvPicPr>
        <p:blipFill rotWithShape="1">
          <a:blip r:embed="rId2">
            <a:alphaModFix/>
          </a:blip>
          <a:srcRect/>
          <a:stretch/>
        </p:blipFill>
        <p:spPr>
          <a:xfrm>
            <a:off x="760412" y="6310935"/>
            <a:ext cx="838200" cy="362465"/>
          </a:xfrm>
          <a:prstGeom prst="rect">
            <a:avLst/>
          </a:prstGeom>
          <a:noFill/>
          <a:ln>
            <a:noFill/>
          </a:ln>
        </p:spPr>
      </p:pic>
      <p:sp>
        <p:nvSpPr>
          <p:cNvPr id="69" name="Google Shape;69;p40"/>
          <p:cNvSpPr/>
          <p:nvPr/>
        </p:nvSpPr>
        <p:spPr>
          <a:xfrm>
            <a:off x="10133012" y="6096000"/>
            <a:ext cx="1524002" cy="548582"/>
          </a:xfrm>
          <a:prstGeom prst="rect">
            <a:avLst/>
          </a:prstGeom>
          <a:solidFill>
            <a:srgbClr val="FFFFFF"/>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Slide with Logo">
  <p:cSld name="Blank Slide with Logo">
    <p:spTree>
      <p:nvGrpSpPr>
        <p:cNvPr id="1" name="Shape 70"/>
        <p:cNvGrpSpPr/>
        <p:nvPr/>
      </p:nvGrpSpPr>
      <p:grpSpPr>
        <a:xfrm>
          <a:off x="0" y="0"/>
          <a:ext cx="0" cy="0"/>
          <a:chOff x="0" y="0"/>
          <a:chExt cx="0" cy="0"/>
        </a:xfrm>
      </p:grpSpPr>
      <p:pic>
        <p:nvPicPr>
          <p:cNvPr id="71" name="Google Shape;71;p41"/>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7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 Conference Logo" type="obj">
  <p:cSld name="OBJECT">
    <p:spTree>
      <p:nvGrpSpPr>
        <p:cNvPr id="1" name="Shape 20"/>
        <p:cNvGrpSpPr/>
        <p:nvPr/>
      </p:nvGrpSpPr>
      <p:grpSpPr>
        <a:xfrm>
          <a:off x="0" y="0"/>
          <a:ext cx="0" cy="0"/>
          <a:chOff x="0" y="0"/>
          <a:chExt cx="0" cy="0"/>
        </a:xfrm>
      </p:grpSpPr>
      <p:sp>
        <p:nvSpPr>
          <p:cNvPr id="21" name="Google Shape;21;p31"/>
          <p:cNvSpPr/>
          <p:nvPr/>
        </p:nvSpPr>
        <p:spPr>
          <a:xfrm>
            <a:off x="0" y="0"/>
            <a:ext cx="4114800" cy="6858000"/>
          </a:xfrm>
          <a:prstGeom prst="rect">
            <a:avLst/>
          </a:prstGeom>
          <a:gradFill>
            <a:gsLst>
              <a:gs pos="0">
                <a:srgbClr val="FFFFFF"/>
              </a:gs>
              <a:gs pos="25000">
                <a:srgbClr val="FFFFFF"/>
              </a:gs>
              <a:gs pos="70000">
                <a:srgbClr val="FFFFFF"/>
              </a:gs>
              <a:gs pos="100000">
                <a:srgbClr val="FFFFF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 name="Google Shape;22;p31"/>
          <p:cNvSpPr txBox="1">
            <a:spLocks noGrp="1"/>
          </p:cNvSpPr>
          <p:nvPr>
            <p:ph type="title"/>
          </p:nvPr>
        </p:nvSpPr>
        <p:spPr>
          <a:xfrm>
            <a:off x="4265612" y="274638"/>
            <a:ext cx="7313772"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1"/>
          <p:cNvSpPr txBox="1">
            <a:spLocks noGrp="1"/>
          </p:cNvSpPr>
          <p:nvPr>
            <p:ph type="body" idx="1"/>
          </p:nvPr>
        </p:nvSpPr>
        <p:spPr>
          <a:xfrm>
            <a:off x="4265612" y="1600203"/>
            <a:ext cx="7313772" cy="4983159"/>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4" name="Google Shape;24;p31" descr="A blue oval with black text&#10;&#10;AI-generated content may be incorrect."/>
          <p:cNvPicPr preferRelativeResize="0"/>
          <p:nvPr/>
        </p:nvPicPr>
        <p:blipFill rotWithShape="1">
          <a:blip r:embed="rId2">
            <a:alphaModFix/>
          </a:blip>
          <a:srcRect/>
          <a:stretch/>
        </p:blipFill>
        <p:spPr>
          <a:xfrm>
            <a:off x="301897" y="282658"/>
            <a:ext cx="836748" cy="320405"/>
          </a:xfrm>
          <a:prstGeom prst="rect">
            <a:avLst/>
          </a:prstGeom>
          <a:noFill/>
          <a:ln>
            <a:noFill/>
          </a:ln>
        </p:spPr>
      </p:pic>
      <p:pic>
        <p:nvPicPr>
          <p:cNvPr id="25" name="Google Shape;25;p31"/>
          <p:cNvPicPr preferRelativeResize="0"/>
          <p:nvPr/>
        </p:nvPicPr>
        <p:blipFill rotWithShape="1">
          <a:blip r:embed="rId3">
            <a:alphaModFix/>
          </a:blip>
          <a:srcRect/>
          <a:stretch/>
        </p:blipFill>
        <p:spPr>
          <a:xfrm>
            <a:off x="148166" y="1295135"/>
            <a:ext cx="3810265" cy="3810265"/>
          </a:xfrm>
          <a:prstGeom prst="rect">
            <a:avLst/>
          </a:prstGeom>
          <a:noFill/>
          <a:ln>
            <a:noFill/>
          </a:ln>
        </p:spPr>
      </p:pic>
      <p:cxnSp>
        <p:nvCxnSpPr>
          <p:cNvPr id="26" name="Google Shape;26;p31"/>
          <p:cNvCxnSpPr/>
          <p:nvPr/>
        </p:nvCxnSpPr>
        <p:spPr>
          <a:xfrm>
            <a:off x="4113212" y="0"/>
            <a:ext cx="0" cy="6858000"/>
          </a:xfrm>
          <a:prstGeom prst="straightConnector1">
            <a:avLst/>
          </a:prstGeom>
          <a:noFill/>
          <a:ln w="9525" cap="flat" cmpd="sng">
            <a:solidFill>
              <a:srgbClr val="A5A5A5"/>
            </a:solidFill>
            <a:prstDash val="solid"/>
            <a:round/>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gs Header">
  <p:cSld name="Cogs Header">
    <p:spTree>
      <p:nvGrpSpPr>
        <p:cNvPr id="1" name="Shape 27"/>
        <p:cNvGrpSpPr/>
        <p:nvPr/>
      </p:nvGrpSpPr>
      <p:grpSpPr>
        <a:xfrm>
          <a:off x="0" y="0"/>
          <a:ext cx="0" cy="0"/>
          <a:chOff x="0" y="0"/>
          <a:chExt cx="0" cy="0"/>
        </a:xfrm>
      </p:grpSpPr>
      <p:sp>
        <p:nvSpPr>
          <p:cNvPr id="28" name="Google Shape;28;p32"/>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32"/>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0" name="Google Shape;30;p32"/>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4" name="Google Shape;34;p33"/>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 Kairos Logo">
  <p:cSld name="Title and Content - Kairos Logo">
    <p:spTree>
      <p:nvGrpSpPr>
        <p:cNvPr id="1" name="Shape 35"/>
        <p:cNvGrpSpPr/>
        <p:nvPr/>
      </p:nvGrpSpPr>
      <p:grpSpPr>
        <a:xfrm>
          <a:off x="0" y="0"/>
          <a:ext cx="0" cy="0"/>
          <a:chOff x="0" y="0"/>
          <a:chExt cx="0" cy="0"/>
        </a:xfrm>
      </p:grpSpPr>
      <p:sp>
        <p:nvSpPr>
          <p:cNvPr id="36" name="Google Shape;36;p34"/>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4"/>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8" name="Google Shape;38;p34"/>
          <p:cNvPicPr preferRelativeResize="0"/>
          <p:nvPr/>
        </p:nvPicPr>
        <p:blipFill rotWithShape="1">
          <a:blip r:embed="rId2">
            <a:alphaModFix/>
          </a:blip>
          <a:srcRect/>
          <a:stretch/>
        </p:blipFill>
        <p:spPr>
          <a:xfrm>
            <a:off x="609441" y="6310935"/>
            <a:ext cx="838200" cy="362465"/>
          </a:xfrm>
          <a:prstGeom prst="rect">
            <a:avLst/>
          </a:prstGeom>
          <a:noFill/>
          <a:ln>
            <a:noFill/>
          </a:ln>
        </p:spPr>
      </p:pic>
      <p:pic>
        <p:nvPicPr>
          <p:cNvPr id="39" name="Google Shape;39;p34"/>
          <p:cNvPicPr preferRelativeResize="0"/>
          <p:nvPr/>
        </p:nvPicPr>
        <p:blipFill rotWithShape="1">
          <a:blip r:embed="rId3">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35"/>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5"/>
          <p:cNvSpPr txBox="1">
            <a:spLocks noGrp="1"/>
          </p:cNvSpPr>
          <p:nvPr>
            <p:ph type="body" idx="1"/>
          </p:nvPr>
        </p:nvSpPr>
        <p:spPr>
          <a:xfrm>
            <a:off x="609441"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3" name="Google Shape;43;p35"/>
          <p:cNvSpPr txBox="1">
            <a:spLocks noGrp="1"/>
          </p:cNvSpPr>
          <p:nvPr>
            <p:ph type="body" idx="2"/>
          </p:nvPr>
        </p:nvSpPr>
        <p:spPr>
          <a:xfrm>
            <a:off x="6195986"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pic>
        <p:nvPicPr>
          <p:cNvPr id="44" name="Google Shape;44;p35"/>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Kairos Logo">
  <p:cSld name="Title Slide Kairos Logo">
    <p:spTree>
      <p:nvGrpSpPr>
        <p:cNvPr id="1" name="Shape 45"/>
        <p:cNvGrpSpPr/>
        <p:nvPr/>
      </p:nvGrpSpPr>
      <p:grpSpPr>
        <a:xfrm>
          <a:off x="0" y="0"/>
          <a:ext cx="0" cy="0"/>
          <a:chOff x="0" y="0"/>
          <a:chExt cx="0" cy="0"/>
        </a:xfrm>
      </p:grpSpPr>
      <p:pic>
        <p:nvPicPr>
          <p:cNvPr id="46" name="Google Shape;46;p36"/>
          <p:cNvPicPr preferRelativeResize="0"/>
          <p:nvPr/>
        </p:nvPicPr>
        <p:blipFill rotWithShape="1">
          <a:blip r:embed="rId2">
            <a:alphaModFix/>
          </a:blip>
          <a:srcRect/>
          <a:stretch/>
        </p:blipFill>
        <p:spPr>
          <a:xfrm>
            <a:off x="0" y="0"/>
            <a:ext cx="4114800" cy="6858000"/>
          </a:xfrm>
          <a:prstGeom prst="rect">
            <a:avLst/>
          </a:prstGeom>
          <a:noFill/>
          <a:ln>
            <a:noFill/>
          </a:ln>
        </p:spPr>
      </p:pic>
      <p:sp>
        <p:nvSpPr>
          <p:cNvPr id="47" name="Google Shape;47;p36"/>
          <p:cNvSpPr txBox="1">
            <a:spLocks noGrp="1"/>
          </p:cNvSpPr>
          <p:nvPr>
            <p:ph type="ctrTitle"/>
          </p:nvPr>
        </p:nvSpPr>
        <p:spPr>
          <a:xfrm>
            <a:off x="5713412" y="1676400"/>
            <a:ext cx="5180251"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6"/>
          <p:cNvSpPr txBox="1">
            <a:spLocks noGrp="1"/>
          </p:cNvSpPr>
          <p:nvPr>
            <p:ph type="subTitle" idx="1"/>
          </p:nvPr>
        </p:nvSpPr>
        <p:spPr>
          <a:xfrm>
            <a:off x="5713412" y="3432172"/>
            <a:ext cx="51816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49" name="Google Shape;49;p36" descr="A blue oval with black text&#10;&#10;AI-generated content may be incorrect."/>
          <p:cNvPicPr preferRelativeResize="0"/>
          <p:nvPr/>
        </p:nvPicPr>
        <p:blipFill rotWithShape="1">
          <a:blip r:embed="rId3">
            <a:alphaModFix/>
          </a:blip>
          <a:srcRect/>
          <a:stretch/>
        </p:blipFill>
        <p:spPr>
          <a:xfrm>
            <a:off x="301897" y="282658"/>
            <a:ext cx="836748" cy="32040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s with Cogs">
  <p:cSld name="Two Contents with Cogs">
    <p:spTree>
      <p:nvGrpSpPr>
        <p:cNvPr id="1" name="Shape 50"/>
        <p:cNvGrpSpPr/>
        <p:nvPr/>
      </p:nvGrpSpPr>
      <p:grpSpPr>
        <a:xfrm>
          <a:off x="0" y="0"/>
          <a:ext cx="0" cy="0"/>
          <a:chOff x="0" y="0"/>
          <a:chExt cx="0" cy="0"/>
        </a:xfrm>
      </p:grpSpPr>
      <p:sp>
        <p:nvSpPr>
          <p:cNvPr id="51" name="Google Shape;51;p37"/>
          <p:cNvSpPr txBox="1">
            <a:spLocks noGrp="1"/>
          </p:cNvSpPr>
          <p:nvPr>
            <p:ph type="title"/>
          </p:nvPr>
        </p:nvSpPr>
        <p:spPr>
          <a:xfrm>
            <a:off x="643474" y="1378435"/>
            <a:ext cx="10969943" cy="10297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7"/>
          <p:cNvSpPr txBox="1">
            <a:spLocks noGrp="1"/>
          </p:cNvSpPr>
          <p:nvPr>
            <p:ph type="body" idx="1"/>
          </p:nvPr>
        </p:nvSpPr>
        <p:spPr>
          <a:xfrm>
            <a:off x="643474" y="2590800"/>
            <a:ext cx="5383398" cy="35813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3" name="Google Shape;53;p37"/>
          <p:cNvSpPr txBox="1">
            <a:spLocks noGrp="1"/>
          </p:cNvSpPr>
          <p:nvPr>
            <p:ph type="body" idx="2"/>
          </p:nvPr>
        </p:nvSpPr>
        <p:spPr>
          <a:xfrm>
            <a:off x="6230019" y="2590800"/>
            <a:ext cx="5383398" cy="35813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4" name="Google Shape;54;p37"/>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p37"/>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with Cogs" type="blank">
  <p:cSld name="BLANK">
    <p:spTree>
      <p:nvGrpSpPr>
        <p:cNvPr id="1" name="Shape 56"/>
        <p:cNvGrpSpPr/>
        <p:nvPr/>
      </p:nvGrpSpPr>
      <p:grpSpPr>
        <a:xfrm>
          <a:off x="0" y="0"/>
          <a:ext cx="0" cy="0"/>
          <a:chOff x="0" y="0"/>
          <a:chExt cx="0" cy="0"/>
        </a:xfrm>
      </p:grpSpPr>
      <p:sp>
        <p:nvSpPr>
          <p:cNvPr id="57" name="Google Shape;57;p38"/>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8" name="Google Shape;58;p38"/>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485B71"/>
              </a:buClr>
              <a:buSzPts val="4400"/>
              <a:buFont typeface="Calibri"/>
              <a:buNone/>
              <a:defRPr sz="4400" b="0" i="0" u="none" strike="noStrike" cap="none">
                <a:solidFill>
                  <a:srgbClr val="485B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609441" y="1600203"/>
            <a:ext cx="10969943" cy="434339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485B71"/>
              </a:buClr>
              <a:buSzPts val="3200"/>
              <a:buFont typeface="Arial"/>
              <a:buChar char="•"/>
              <a:defRPr sz="3200" b="0" i="0" u="none" strike="noStrike" cap="none">
                <a:solidFill>
                  <a:srgbClr val="485B71"/>
                </a:solidFill>
                <a:latin typeface="Calibri"/>
                <a:ea typeface="Calibri"/>
                <a:cs typeface="Calibri"/>
                <a:sym typeface="Calibri"/>
              </a:defRPr>
            </a:lvl1pPr>
            <a:lvl2pPr marL="914400" marR="0" lvl="1" indent="-406400" algn="l" rtl="0">
              <a:spcBef>
                <a:spcPts val="560"/>
              </a:spcBef>
              <a:spcAft>
                <a:spcPts val="0"/>
              </a:spcAft>
              <a:buClr>
                <a:srgbClr val="485B71"/>
              </a:buClr>
              <a:buSzPts val="2800"/>
              <a:buFont typeface="Arial"/>
              <a:buChar char="–"/>
              <a:defRPr sz="2800" b="0" i="0" u="none" strike="noStrike" cap="none">
                <a:solidFill>
                  <a:srgbClr val="485B71"/>
                </a:solidFill>
                <a:latin typeface="Calibri"/>
                <a:ea typeface="Calibri"/>
                <a:cs typeface="Calibri"/>
                <a:sym typeface="Calibri"/>
              </a:defRPr>
            </a:lvl2pPr>
            <a:lvl3pPr marL="1371600" marR="0" lvl="2" indent="-381000" algn="l" rtl="0">
              <a:spcBef>
                <a:spcPts val="480"/>
              </a:spcBef>
              <a:spcAft>
                <a:spcPts val="0"/>
              </a:spcAft>
              <a:buClr>
                <a:srgbClr val="485B71"/>
              </a:buClr>
              <a:buSzPts val="2400"/>
              <a:buFont typeface="Arial"/>
              <a:buChar char="•"/>
              <a:defRPr sz="2400" b="0" i="0" u="none" strike="noStrike" cap="none">
                <a:solidFill>
                  <a:srgbClr val="485B71"/>
                </a:solidFill>
                <a:latin typeface="Calibri"/>
                <a:ea typeface="Calibri"/>
                <a:cs typeface="Calibri"/>
                <a:sym typeface="Calibri"/>
              </a:defRPr>
            </a:lvl3pPr>
            <a:lvl4pPr marL="1828800" marR="0" lvl="3" indent="-355600" algn="l" rtl="0">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4pPr>
            <a:lvl5pPr marL="2286000" marR="0" lvl="4" indent="-355600" algn="l" rtl="0">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5713413" y="1143000"/>
            <a:ext cx="5180012" cy="4572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Welcome</a:t>
            </a:r>
            <a:br>
              <a:rPr lang="en-US"/>
            </a:br>
            <a:r>
              <a:rPr lang="en-US"/>
              <a:t>Prayer</a:t>
            </a:r>
            <a:br>
              <a:rPr lang="en-US"/>
            </a:br>
            <a:r>
              <a:rPr lang="en-US"/>
              <a:t>Devotions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0"/>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Bring awareness by using tools such as:</a:t>
            </a:r>
            <a:endParaRPr/>
          </a:p>
        </p:txBody>
      </p:sp>
      <p:sp>
        <p:nvSpPr>
          <p:cNvPr id="138" name="Google Shape;138;p10"/>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485B71"/>
              </a:buClr>
              <a:buSzPts val="3200"/>
              <a:buChar char="•"/>
            </a:pPr>
            <a:r>
              <a:rPr lang="en-US" dirty="0"/>
              <a:t>Guest testimonies</a:t>
            </a:r>
            <a:endParaRPr dirty="0"/>
          </a:p>
          <a:p>
            <a:pPr marL="342900" lvl="0" indent="-342900" algn="l" rtl="0">
              <a:spcBef>
                <a:spcPts val="640"/>
              </a:spcBef>
              <a:spcAft>
                <a:spcPts val="0"/>
              </a:spcAft>
              <a:buClr>
                <a:srgbClr val="485B71"/>
              </a:buClr>
              <a:buSzPts val="3200"/>
              <a:buChar char="•"/>
            </a:pPr>
            <a:r>
              <a:rPr lang="en-US" dirty="0"/>
              <a:t>Kairos volunteers to answer Q&amp;A</a:t>
            </a:r>
            <a:endParaRPr dirty="0"/>
          </a:p>
          <a:p>
            <a:pPr marL="342900" lvl="0" indent="-342900" algn="l" rtl="0">
              <a:spcBef>
                <a:spcPts val="640"/>
              </a:spcBef>
              <a:spcAft>
                <a:spcPts val="0"/>
              </a:spcAft>
              <a:buClr>
                <a:srgbClr val="485B71"/>
              </a:buClr>
              <a:buSzPts val="3200"/>
              <a:buChar char="•"/>
            </a:pPr>
            <a:r>
              <a:rPr lang="en-US" dirty="0"/>
              <a:t>Kairos videos</a:t>
            </a:r>
            <a:endParaRPr dirty="0"/>
          </a:p>
          <a:p>
            <a:pPr marL="342900" lvl="0" indent="-342900" algn="l" rtl="0">
              <a:spcBef>
                <a:spcPts val="640"/>
              </a:spcBef>
              <a:spcAft>
                <a:spcPts val="0"/>
              </a:spcAft>
              <a:buClr>
                <a:srgbClr val="485B71"/>
              </a:buClr>
              <a:buSzPts val="3200"/>
              <a:buChar char="•"/>
            </a:pPr>
            <a:r>
              <a:rPr lang="en-US" dirty="0"/>
              <a:t>Invite local Advisory Council/State Committee representatives to speak</a:t>
            </a:r>
            <a:endParaRPr dirty="0"/>
          </a:p>
          <a:p>
            <a:pPr marL="342900" lvl="0" indent="-342900" algn="l" rtl="0">
              <a:spcBef>
                <a:spcPts val="640"/>
              </a:spcBef>
              <a:spcAft>
                <a:spcPts val="0"/>
              </a:spcAft>
              <a:buClr>
                <a:srgbClr val="485B71"/>
              </a:buClr>
              <a:buSzPts val="3200"/>
              <a:buChar char="•"/>
            </a:pPr>
            <a:r>
              <a:rPr lang="en-US" dirty="0"/>
              <a:t>Tie into church mission goals</a:t>
            </a:r>
            <a:endParaRPr dirty="0"/>
          </a:p>
          <a:p>
            <a:pPr marL="342900" lvl="0" indent="-139700" algn="l" rtl="0">
              <a:spcBef>
                <a:spcPts val="640"/>
              </a:spcBef>
              <a:spcAft>
                <a:spcPts val="0"/>
              </a:spcAft>
              <a:buClr>
                <a:srgbClr val="485B71"/>
              </a:buClr>
              <a:buSzPts val="32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1"/>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Key principles</a:t>
            </a:r>
            <a:endParaRPr/>
          </a:p>
        </p:txBody>
      </p:sp>
      <p:sp>
        <p:nvSpPr>
          <p:cNvPr id="145" name="Google Shape;145;p11"/>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3200"/>
              <a:buNone/>
            </a:pPr>
            <a:r>
              <a:rPr lang="en-US" b="1"/>
              <a:t>Do not ask for a Weekend commitment first – Instead, ask:</a:t>
            </a:r>
            <a:endParaRPr/>
          </a:p>
          <a:p>
            <a:pPr marL="342900" lvl="0" indent="-342900" algn="l" rtl="0">
              <a:spcBef>
                <a:spcPts val="640"/>
              </a:spcBef>
              <a:spcAft>
                <a:spcPts val="0"/>
              </a:spcAft>
              <a:buClr>
                <a:srgbClr val="485B71"/>
              </a:buClr>
              <a:buSzPts val="3200"/>
              <a:buChar char="•"/>
            </a:pPr>
            <a:r>
              <a:rPr lang="en-US"/>
              <a:t>“Would you like to learn more?”</a:t>
            </a:r>
            <a:endParaRPr/>
          </a:p>
          <a:p>
            <a:pPr marL="342900" lvl="0" indent="-342900" algn="l" rtl="0">
              <a:spcBef>
                <a:spcPts val="640"/>
              </a:spcBef>
              <a:spcAft>
                <a:spcPts val="0"/>
              </a:spcAft>
              <a:buClr>
                <a:srgbClr val="485B71"/>
              </a:buClr>
              <a:buSzPts val="3200"/>
              <a:buChar char="•"/>
            </a:pPr>
            <a:r>
              <a:rPr lang="en-US"/>
              <a:t>“Would you join us for coffee?”</a:t>
            </a:r>
            <a:endParaRPr/>
          </a:p>
          <a:p>
            <a:pPr marL="342900" lvl="0" indent="-342900" algn="l" rtl="0">
              <a:spcBef>
                <a:spcPts val="640"/>
              </a:spcBef>
              <a:spcAft>
                <a:spcPts val="0"/>
              </a:spcAft>
              <a:buClr>
                <a:srgbClr val="485B71"/>
              </a:buClr>
              <a:buSzPts val="3200"/>
              <a:buChar char="•"/>
            </a:pPr>
            <a:r>
              <a:rPr lang="en-US"/>
              <a:t>“Can we invite you to a gathering?”</a:t>
            </a:r>
            <a:endParaRPr/>
          </a:p>
          <a:p>
            <a:pPr marL="342900" lvl="0" indent="-139700" algn="l" rtl="0">
              <a:spcBef>
                <a:spcPts val="640"/>
              </a:spcBef>
              <a:spcAft>
                <a:spcPts val="0"/>
              </a:spcAft>
              <a:buClr>
                <a:srgbClr val="485B71"/>
              </a:buClr>
              <a:buSzPts val="32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2"/>
          <p:cNvSpPr txBox="1">
            <a:spLocks noGrp="1"/>
          </p:cNvSpPr>
          <p:nvPr>
            <p:ph type="title"/>
          </p:nvPr>
        </p:nvSpPr>
        <p:spPr>
          <a:xfrm>
            <a:off x="4265612" y="274638"/>
            <a:ext cx="7313772"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INVITE</a:t>
            </a:r>
            <a:endParaRPr/>
          </a:p>
        </p:txBody>
      </p:sp>
      <p:sp>
        <p:nvSpPr>
          <p:cNvPr id="152" name="Google Shape;152;p12"/>
          <p:cNvSpPr txBox="1">
            <a:spLocks noGrp="1"/>
          </p:cNvSpPr>
          <p:nvPr>
            <p:ph type="body" idx="1"/>
          </p:nvPr>
        </p:nvSpPr>
        <p:spPr>
          <a:xfrm>
            <a:off x="4265612" y="1600203"/>
            <a:ext cx="7313772" cy="4983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3200"/>
              <a:buNone/>
            </a:pPr>
            <a:r>
              <a:rPr lang="en-US"/>
              <a:t>Goal: Build relationships before responsibility and match time and talent with different opportunities to serve.</a:t>
            </a:r>
            <a:endParaRPr/>
          </a:p>
          <a:p>
            <a:pPr marL="342900" lvl="0" indent="-139700" algn="l" rtl="0">
              <a:spcBef>
                <a:spcPts val="640"/>
              </a:spcBef>
              <a:spcAft>
                <a:spcPts val="0"/>
              </a:spcAft>
              <a:buClr>
                <a:srgbClr val="485B71"/>
              </a:buClr>
              <a:buSzPts val="32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3"/>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4400"/>
              <a:buNone/>
            </a:pPr>
            <a:r>
              <a:rPr lang="en-US" sz="4400"/>
              <a:t>Q2. What are some ways you can ask an individual or small group to get involved with </a:t>
            </a:r>
            <a:r>
              <a:rPr lang="en-US" sz="4400" b="1"/>
              <a:t>entry-level engagement</a:t>
            </a:r>
            <a:r>
              <a:rPr lang="en-US" sz="4400"/>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4"/>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dirty="0"/>
              <a:t>Entry-level Engagement</a:t>
            </a:r>
            <a:endParaRPr dirty="0"/>
          </a:p>
        </p:txBody>
      </p:sp>
      <p:sp>
        <p:nvSpPr>
          <p:cNvPr id="165" name="Google Shape;165;p14"/>
          <p:cNvSpPr txBox="1">
            <a:spLocks noGrp="1"/>
          </p:cNvSpPr>
          <p:nvPr>
            <p:ph type="body" idx="1"/>
          </p:nvPr>
        </p:nvSpPr>
        <p:spPr>
          <a:xfrm>
            <a:off x="609441" y="1600203"/>
            <a:ext cx="10969943" cy="4450793"/>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Clr>
                <a:srgbClr val="485B71"/>
              </a:buClr>
              <a:buSzPts val="3200"/>
              <a:buChar char="•"/>
            </a:pPr>
            <a:r>
              <a:rPr lang="en-US" dirty="0"/>
              <a:t>Attend a Closing ceremony / Flowers at Dawn / Walk In Love</a:t>
            </a:r>
            <a:endParaRPr dirty="0"/>
          </a:p>
          <a:p>
            <a:pPr marL="342900" lvl="0" indent="-342900" algn="l" rtl="0">
              <a:spcBef>
                <a:spcPts val="640"/>
              </a:spcBef>
              <a:spcAft>
                <a:spcPts val="0"/>
              </a:spcAft>
              <a:buClr>
                <a:srgbClr val="485B71"/>
              </a:buClr>
              <a:buSzPts val="3200"/>
              <a:buChar char="•"/>
            </a:pPr>
            <a:r>
              <a:rPr lang="en-US" dirty="0"/>
              <a:t>Buy Meal tickets</a:t>
            </a:r>
            <a:endParaRPr dirty="0"/>
          </a:p>
          <a:p>
            <a:pPr marL="342900" lvl="0" indent="-342900" algn="l" rtl="0">
              <a:spcBef>
                <a:spcPts val="640"/>
              </a:spcBef>
              <a:spcAft>
                <a:spcPts val="0"/>
              </a:spcAft>
              <a:buClr>
                <a:srgbClr val="485B71"/>
              </a:buClr>
              <a:buSzPts val="3200"/>
              <a:buChar char="•"/>
            </a:pPr>
            <a:r>
              <a:rPr lang="en-US" dirty="0"/>
              <a:t>Pray for the Weekend</a:t>
            </a:r>
            <a:endParaRPr dirty="0"/>
          </a:p>
          <a:p>
            <a:pPr marL="342900" lvl="0" indent="-342900" algn="l" rtl="0">
              <a:spcBef>
                <a:spcPts val="640"/>
              </a:spcBef>
              <a:spcAft>
                <a:spcPts val="0"/>
              </a:spcAft>
              <a:buClr>
                <a:srgbClr val="485B71"/>
              </a:buClr>
              <a:buSzPts val="3200"/>
              <a:buChar char="•"/>
            </a:pPr>
            <a:r>
              <a:rPr lang="en-US" dirty="0"/>
              <a:t>Write letters</a:t>
            </a:r>
            <a:endParaRPr dirty="0"/>
          </a:p>
          <a:p>
            <a:pPr marL="342900" lvl="0" indent="-342900" algn="l" rtl="0">
              <a:spcBef>
                <a:spcPts val="640"/>
              </a:spcBef>
              <a:spcAft>
                <a:spcPts val="0"/>
              </a:spcAft>
              <a:buClr>
                <a:srgbClr val="485B71"/>
              </a:buClr>
              <a:buSzPts val="3200"/>
              <a:buChar char="•"/>
            </a:pPr>
            <a:r>
              <a:rPr lang="en-US" dirty="0"/>
              <a:t>Make Agape</a:t>
            </a:r>
            <a:endParaRPr dirty="0"/>
          </a:p>
          <a:p>
            <a:pPr marL="342900" lvl="0" indent="-342900" algn="l" rtl="0">
              <a:spcBef>
                <a:spcPts val="640"/>
              </a:spcBef>
              <a:spcAft>
                <a:spcPts val="0"/>
              </a:spcAft>
              <a:buClr>
                <a:srgbClr val="485B71"/>
              </a:buClr>
              <a:buSzPts val="3200"/>
              <a:buChar char="•"/>
            </a:pPr>
            <a:r>
              <a:rPr lang="en-US" dirty="0"/>
              <a:t>Bake cookies</a:t>
            </a:r>
            <a:endParaRPr dirty="0"/>
          </a:p>
          <a:p>
            <a:pPr marL="342900" lvl="0" indent="-342900" algn="l" rtl="0">
              <a:spcBef>
                <a:spcPts val="640"/>
              </a:spcBef>
              <a:spcAft>
                <a:spcPts val="0"/>
              </a:spcAft>
              <a:buClr>
                <a:srgbClr val="485B71"/>
              </a:buClr>
              <a:buSzPts val="3200"/>
              <a:buChar char="•"/>
            </a:pPr>
            <a:r>
              <a:rPr lang="en-US" dirty="0"/>
              <a:t>Provide food</a:t>
            </a:r>
          </a:p>
          <a:p>
            <a:pPr marL="342900" lvl="0" indent="-342900"/>
            <a:r>
              <a:rPr lang="en-US"/>
              <a:t>Giving or Donating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5"/>
          <p:cNvSpPr txBox="1">
            <a:spLocks noGrp="1"/>
          </p:cNvSpPr>
          <p:nvPr>
            <p:ph type="title"/>
          </p:nvPr>
        </p:nvSpPr>
        <p:spPr>
          <a:xfrm>
            <a:off x="4265612" y="274638"/>
            <a:ext cx="7313772"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ENGAGE</a:t>
            </a:r>
            <a:endParaRPr/>
          </a:p>
        </p:txBody>
      </p:sp>
      <p:sp>
        <p:nvSpPr>
          <p:cNvPr id="172" name="Google Shape;172;p15"/>
          <p:cNvSpPr txBox="1">
            <a:spLocks noGrp="1"/>
          </p:cNvSpPr>
          <p:nvPr>
            <p:ph type="body" idx="1"/>
          </p:nvPr>
        </p:nvSpPr>
        <p:spPr>
          <a:xfrm>
            <a:off x="4265612" y="1600203"/>
            <a:ext cx="7313772" cy="4983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3200"/>
              <a:buNone/>
            </a:pPr>
            <a:r>
              <a:rPr lang="en-US"/>
              <a:t>Goal: Create meaningful but manageable involvement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6"/>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4400"/>
              <a:buNone/>
            </a:pPr>
            <a:r>
              <a:rPr lang="en-US" sz="4400"/>
              <a:t>Q3. What are some ways you can ask someone to get involved with a </a:t>
            </a:r>
            <a:r>
              <a:rPr lang="en-US" sz="4400" b="1"/>
              <a:t>mid-level commitment</a:t>
            </a:r>
            <a:r>
              <a:rPr lang="en-US" sz="4400"/>
              <a: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7"/>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Mid-level Commitments </a:t>
            </a:r>
            <a:endParaRPr/>
          </a:p>
        </p:txBody>
      </p:sp>
      <p:sp>
        <p:nvSpPr>
          <p:cNvPr id="185" name="Google Shape;185;p17"/>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3200"/>
              <a:buNone/>
            </a:pPr>
            <a:r>
              <a:rPr lang="en-US"/>
              <a:t>Instead of asking people to commit to a whole weekend, </a:t>
            </a:r>
            <a:br>
              <a:rPr lang="en-US"/>
            </a:br>
            <a:r>
              <a:rPr lang="en-US"/>
              <a:t>plus, team formation meetings – </a:t>
            </a:r>
            <a:endParaRPr/>
          </a:p>
          <a:p>
            <a:pPr marL="0" lvl="0" indent="0" algn="l" rtl="0">
              <a:spcBef>
                <a:spcPts val="640"/>
              </a:spcBef>
              <a:spcAft>
                <a:spcPts val="0"/>
              </a:spcAft>
              <a:buClr>
                <a:srgbClr val="485B71"/>
              </a:buClr>
              <a:buSzPts val="3200"/>
              <a:buNone/>
            </a:pPr>
            <a:r>
              <a:rPr lang="en-US" b="1"/>
              <a:t>Ask instead:</a:t>
            </a:r>
            <a:endParaRPr/>
          </a:p>
          <a:p>
            <a:pPr marL="342900" lvl="0" indent="-342900" algn="l" rtl="0">
              <a:spcBef>
                <a:spcPts val="640"/>
              </a:spcBef>
              <a:spcAft>
                <a:spcPts val="0"/>
              </a:spcAft>
              <a:buClr>
                <a:srgbClr val="485B71"/>
              </a:buClr>
              <a:buSzPts val="3200"/>
              <a:buChar char="•"/>
            </a:pPr>
            <a:r>
              <a:rPr lang="en-US"/>
              <a:t>“Can you help for a few hours?” (Kairos Outside Angel)</a:t>
            </a:r>
            <a:endParaRPr/>
          </a:p>
          <a:p>
            <a:pPr marL="342900" lvl="0" indent="-342900" algn="l" rtl="0">
              <a:spcBef>
                <a:spcPts val="640"/>
              </a:spcBef>
              <a:spcAft>
                <a:spcPts val="0"/>
              </a:spcAft>
              <a:buClr>
                <a:srgbClr val="485B71"/>
              </a:buClr>
              <a:buSzPts val="3200"/>
              <a:buChar char="•"/>
            </a:pPr>
            <a:r>
              <a:rPr lang="en-US"/>
              <a:t>“Can you serve on a Support team?”</a:t>
            </a:r>
            <a:endParaRPr/>
          </a:p>
          <a:p>
            <a:pPr marL="342900" lvl="0" indent="-342900" algn="l" rtl="0">
              <a:spcBef>
                <a:spcPts val="640"/>
              </a:spcBef>
              <a:spcAft>
                <a:spcPts val="0"/>
              </a:spcAft>
              <a:buClr>
                <a:srgbClr val="485B71"/>
              </a:buClr>
              <a:buSzPts val="3200"/>
              <a:buChar char="•"/>
            </a:pPr>
            <a:r>
              <a:rPr lang="en-US"/>
              <a:t>“Can you help us host an event?”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a:spLocks noGrp="1"/>
          </p:cNvSpPr>
          <p:nvPr>
            <p:ph type="title"/>
          </p:nvPr>
        </p:nvSpPr>
        <p:spPr>
          <a:xfrm>
            <a:off x="4265612" y="274638"/>
            <a:ext cx="7313772"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SUSTAIN</a:t>
            </a:r>
            <a:endParaRPr/>
          </a:p>
        </p:txBody>
      </p:sp>
      <p:sp>
        <p:nvSpPr>
          <p:cNvPr id="192" name="Google Shape;192;p18"/>
          <p:cNvSpPr txBox="1">
            <a:spLocks noGrp="1"/>
          </p:cNvSpPr>
          <p:nvPr>
            <p:ph type="body" idx="1"/>
          </p:nvPr>
        </p:nvSpPr>
        <p:spPr>
          <a:xfrm>
            <a:off x="4265612" y="1600203"/>
            <a:ext cx="7313772" cy="4983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3200"/>
              <a:buNone/>
            </a:pPr>
            <a:r>
              <a:rPr lang="en-US"/>
              <a:t>Goal: Develop long-term ministry advocates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SUSTAIN INVOLVEMENT</a:t>
            </a:r>
            <a:endParaRPr/>
          </a:p>
        </p:txBody>
      </p:sp>
      <p:sp>
        <p:nvSpPr>
          <p:cNvPr id="199" name="Google Shape;199;p19"/>
          <p:cNvSpPr txBox="1">
            <a:spLocks noGrp="1"/>
          </p:cNvSpPr>
          <p:nvPr>
            <p:ph type="body" idx="1"/>
          </p:nvPr>
        </p:nvSpPr>
        <p:spPr>
          <a:xfrm>
            <a:off x="609441" y="1600203"/>
            <a:ext cx="5383398"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2800"/>
              <a:buNone/>
            </a:pPr>
            <a:r>
              <a:rPr lang="en-US" b="1"/>
              <a:t>Once people experience:</a:t>
            </a:r>
            <a:endParaRPr/>
          </a:p>
          <a:p>
            <a:pPr marL="342900" lvl="0" indent="-342900" algn="l" rtl="0">
              <a:spcBef>
                <a:spcPts val="560"/>
              </a:spcBef>
              <a:spcAft>
                <a:spcPts val="0"/>
              </a:spcAft>
              <a:buClr>
                <a:srgbClr val="485B71"/>
              </a:buClr>
              <a:buSzPts val="2800"/>
              <a:buChar char="•"/>
            </a:pPr>
            <a:r>
              <a:rPr lang="en-US"/>
              <a:t>Relationships</a:t>
            </a:r>
            <a:endParaRPr/>
          </a:p>
          <a:p>
            <a:pPr marL="342900" lvl="0" indent="-342900" algn="l" rtl="0">
              <a:spcBef>
                <a:spcPts val="560"/>
              </a:spcBef>
              <a:spcAft>
                <a:spcPts val="0"/>
              </a:spcAft>
              <a:buClr>
                <a:srgbClr val="485B71"/>
              </a:buClr>
              <a:buSzPts val="2800"/>
              <a:buChar char="•"/>
            </a:pPr>
            <a:r>
              <a:rPr lang="en-US"/>
              <a:t>Mission impact</a:t>
            </a:r>
            <a:endParaRPr/>
          </a:p>
          <a:p>
            <a:pPr marL="342900" lvl="0" indent="-342900" algn="l" rtl="0">
              <a:spcBef>
                <a:spcPts val="560"/>
              </a:spcBef>
              <a:spcAft>
                <a:spcPts val="0"/>
              </a:spcAft>
              <a:buClr>
                <a:srgbClr val="485B71"/>
              </a:buClr>
              <a:buSzPts val="2800"/>
              <a:buChar char="•"/>
            </a:pPr>
            <a:r>
              <a:rPr lang="en-US"/>
              <a:t>Spiritual growth</a:t>
            </a:r>
            <a:endParaRPr/>
          </a:p>
          <a:p>
            <a:pPr marL="342900" lvl="0" indent="-342900" algn="l" rtl="0">
              <a:spcBef>
                <a:spcPts val="560"/>
              </a:spcBef>
              <a:spcAft>
                <a:spcPts val="0"/>
              </a:spcAft>
              <a:buClr>
                <a:srgbClr val="485B71"/>
              </a:buClr>
              <a:buSzPts val="2800"/>
              <a:buChar char="•"/>
            </a:pPr>
            <a:r>
              <a:rPr lang="en-US"/>
              <a:t>Transformed lives</a:t>
            </a:r>
            <a:endParaRPr/>
          </a:p>
        </p:txBody>
      </p:sp>
      <p:sp>
        <p:nvSpPr>
          <p:cNvPr id="200" name="Google Shape;200;p19"/>
          <p:cNvSpPr txBox="1">
            <a:spLocks noGrp="1"/>
          </p:cNvSpPr>
          <p:nvPr>
            <p:ph type="body" idx="2"/>
          </p:nvPr>
        </p:nvSpPr>
        <p:spPr>
          <a:xfrm>
            <a:off x="6195986" y="1600203"/>
            <a:ext cx="5383398"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2800"/>
              <a:buNone/>
            </a:pPr>
            <a:r>
              <a:rPr lang="en-US" b="1"/>
              <a:t>They become far more open to:</a:t>
            </a:r>
            <a:endParaRPr/>
          </a:p>
          <a:p>
            <a:pPr marL="342900" lvl="0" indent="-342900" algn="l" rtl="0">
              <a:spcBef>
                <a:spcPts val="560"/>
              </a:spcBef>
              <a:spcAft>
                <a:spcPts val="0"/>
              </a:spcAft>
              <a:buClr>
                <a:srgbClr val="485B71"/>
              </a:buClr>
              <a:buSzPts val="2800"/>
              <a:buChar char="•"/>
            </a:pPr>
            <a:r>
              <a:rPr lang="en-US"/>
              <a:t>Serve on a Weekend</a:t>
            </a:r>
            <a:endParaRPr/>
          </a:p>
          <a:p>
            <a:pPr marL="342900" lvl="0" indent="-342900" algn="l" rtl="0">
              <a:spcBef>
                <a:spcPts val="560"/>
              </a:spcBef>
              <a:spcAft>
                <a:spcPts val="0"/>
              </a:spcAft>
              <a:buClr>
                <a:srgbClr val="485B71"/>
              </a:buClr>
              <a:buSzPts val="2800"/>
              <a:buChar char="•"/>
            </a:pPr>
            <a:r>
              <a:rPr lang="en-US"/>
              <a:t>Recruit others</a:t>
            </a:r>
            <a:endParaRPr/>
          </a:p>
          <a:p>
            <a:pPr marL="342900" lvl="0" indent="-342900" algn="l" rtl="0">
              <a:spcBef>
                <a:spcPts val="560"/>
              </a:spcBef>
              <a:spcAft>
                <a:spcPts val="0"/>
              </a:spcAft>
              <a:buClr>
                <a:srgbClr val="485B71"/>
              </a:buClr>
              <a:buSzPts val="2800"/>
              <a:buChar char="•"/>
            </a:pPr>
            <a:r>
              <a:rPr lang="en-US"/>
              <a:t>Support financially</a:t>
            </a:r>
            <a:endParaRPr/>
          </a:p>
          <a:p>
            <a:pPr marL="342900" lvl="0" indent="-342900" algn="l" rtl="0">
              <a:spcBef>
                <a:spcPts val="560"/>
              </a:spcBef>
              <a:spcAft>
                <a:spcPts val="0"/>
              </a:spcAft>
              <a:buClr>
                <a:srgbClr val="485B71"/>
              </a:buClr>
              <a:buSzPts val="2800"/>
              <a:buChar char="•"/>
            </a:pPr>
            <a:r>
              <a:rPr lang="en-US"/>
              <a:t>Lead ministry efforts within their congregation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ctrTitle"/>
          </p:nvPr>
        </p:nvSpPr>
        <p:spPr>
          <a:xfrm>
            <a:off x="5713413" y="1143000"/>
            <a:ext cx="5180012" cy="14700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Kairos: “It’s Not all or Nothing”</a:t>
            </a:r>
            <a:endParaRPr/>
          </a:p>
        </p:txBody>
      </p:sp>
      <p:sp>
        <p:nvSpPr>
          <p:cNvPr id="85" name="Google Shape;85;p2"/>
          <p:cNvSpPr txBox="1">
            <a:spLocks noGrp="1"/>
          </p:cNvSpPr>
          <p:nvPr>
            <p:ph type="subTitle" idx="1"/>
          </p:nvPr>
        </p:nvSpPr>
        <p:spPr>
          <a:xfrm>
            <a:off x="5713413" y="2898774"/>
            <a:ext cx="5181600" cy="2816225"/>
          </a:xfrm>
          <a:prstGeom prst="rect">
            <a:avLst/>
          </a:prstGeom>
          <a:noFill/>
          <a:ln>
            <a:noFill/>
          </a:ln>
        </p:spPr>
        <p:txBody>
          <a:bodyPr spcFirstLastPara="1" wrap="square" lIns="91425" tIns="45700" rIns="91425" bIns="45700" anchor="t" anchorCtr="0">
            <a:normAutofit fontScale="85000" lnSpcReduction="10000"/>
          </a:bodyPr>
          <a:lstStyle/>
          <a:p>
            <a:pPr marL="0" lvl="0" indent="0" algn="ctr" rtl="0">
              <a:spcBef>
                <a:spcPts val="0"/>
              </a:spcBef>
              <a:spcAft>
                <a:spcPts val="0"/>
              </a:spcAft>
              <a:buClr>
                <a:srgbClr val="888888"/>
              </a:buClr>
              <a:buSzPct val="100000"/>
              <a:buNone/>
            </a:pPr>
            <a:r>
              <a:rPr lang="en-US"/>
              <a:t>Engaging willing and qualified volunteers who may not be able to participate in every aspect of Kairos, by helping leaders identify meaningful opportunities that match each person’s gifts, availability, and ability to serve.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0"/>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4400"/>
              <a:buNone/>
            </a:pPr>
            <a:r>
              <a:rPr lang="en-US" sz="4400"/>
              <a:t>Q4. What are some </a:t>
            </a:r>
            <a:r>
              <a:rPr lang="en-US" sz="4400" b="1"/>
              <a:t>high-impact opportunities</a:t>
            </a:r>
            <a:r>
              <a:rPr lang="en-US" sz="4400"/>
              <a: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1"/>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High-impact Opportunities</a:t>
            </a:r>
            <a:endParaRPr/>
          </a:p>
        </p:txBody>
      </p:sp>
      <p:sp>
        <p:nvSpPr>
          <p:cNvPr id="213" name="Google Shape;213;p21"/>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485B71"/>
              </a:buClr>
              <a:buSzPts val="3200"/>
              <a:buChar char="•"/>
            </a:pPr>
            <a:r>
              <a:rPr lang="en-US"/>
              <a:t>Participate on Team Weekend</a:t>
            </a:r>
            <a:endParaRPr/>
          </a:p>
          <a:p>
            <a:pPr marL="342900" lvl="0" indent="-342900" algn="l" rtl="0">
              <a:spcBef>
                <a:spcPts val="640"/>
              </a:spcBef>
              <a:spcAft>
                <a:spcPts val="0"/>
              </a:spcAft>
              <a:buClr>
                <a:srgbClr val="485B71"/>
              </a:buClr>
              <a:buSzPts val="3200"/>
              <a:buChar char="•"/>
            </a:pPr>
            <a:r>
              <a:rPr lang="en-US"/>
              <a:t>Adopt specific Weekends in prayer</a:t>
            </a:r>
            <a:endParaRPr/>
          </a:p>
          <a:p>
            <a:pPr marL="342900" lvl="0" indent="-342900" algn="l" rtl="0">
              <a:spcBef>
                <a:spcPts val="640"/>
              </a:spcBef>
              <a:spcAft>
                <a:spcPts val="0"/>
              </a:spcAft>
              <a:buClr>
                <a:srgbClr val="485B71"/>
              </a:buClr>
              <a:buSzPts val="3200"/>
              <a:buChar char="•"/>
            </a:pPr>
            <a:r>
              <a:rPr lang="en-US"/>
              <a:t>Attend continuing ministry events</a:t>
            </a:r>
            <a:endParaRPr/>
          </a:p>
          <a:p>
            <a:pPr marL="342900" lvl="0" indent="-342900" algn="l" rtl="0">
              <a:spcBef>
                <a:spcPts val="640"/>
              </a:spcBef>
              <a:spcAft>
                <a:spcPts val="0"/>
              </a:spcAft>
              <a:buClr>
                <a:srgbClr val="485B71"/>
              </a:buClr>
              <a:buSzPts val="3200"/>
              <a:buChar char="•"/>
            </a:pPr>
            <a:r>
              <a:rPr lang="en-US"/>
              <a:t>Become a Weekend leader</a:t>
            </a:r>
            <a:endParaRPr/>
          </a:p>
          <a:p>
            <a:pPr marL="342900" lvl="0" indent="-342900" algn="l" rtl="0">
              <a:spcBef>
                <a:spcPts val="640"/>
              </a:spcBef>
              <a:spcAft>
                <a:spcPts val="0"/>
              </a:spcAft>
              <a:buClr>
                <a:srgbClr val="485B71"/>
              </a:buClr>
              <a:buSzPts val="3200"/>
              <a:buChar char="•"/>
            </a:pPr>
            <a:r>
              <a:rPr lang="en-US"/>
              <a:t>Join Advisory Council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2"/>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4400"/>
              <a:buNone/>
            </a:pPr>
            <a:r>
              <a:rPr lang="en-US" sz="4400"/>
              <a:t>Q5. What are some </a:t>
            </a:r>
            <a:r>
              <a:rPr lang="en-US" sz="4400" b="1"/>
              <a:t>obstacles</a:t>
            </a:r>
            <a:r>
              <a:rPr lang="en-US" sz="4400"/>
              <a:t> you’ve encountered when trying to engage people?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3"/>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How to Counter Obstacles</a:t>
            </a:r>
            <a:endParaRPr/>
          </a:p>
        </p:txBody>
      </p:sp>
      <p:sp>
        <p:nvSpPr>
          <p:cNvPr id="226" name="Google Shape;226;p23"/>
          <p:cNvSpPr txBox="1">
            <a:spLocks noGrp="1"/>
          </p:cNvSpPr>
          <p:nvPr>
            <p:ph type="body" idx="1"/>
          </p:nvPr>
        </p:nvSpPr>
        <p:spPr>
          <a:xfrm>
            <a:off x="609441" y="1600203"/>
            <a:ext cx="5383398"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2800"/>
              <a:buNone/>
            </a:pPr>
            <a:r>
              <a:rPr lang="en-US" b="1"/>
              <a:t>Obstacle</a:t>
            </a:r>
            <a:endParaRPr/>
          </a:p>
          <a:p>
            <a:pPr marL="342900" lvl="0" indent="-342900" algn="l" rtl="0">
              <a:spcBef>
                <a:spcPts val="560"/>
              </a:spcBef>
              <a:spcAft>
                <a:spcPts val="0"/>
              </a:spcAft>
              <a:buClr>
                <a:srgbClr val="485B71"/>
              </a:buClr>
              <a:buSzPts val="2800"/>
              <a:buChar char="•"/>
            </a:pPr>
            <a:r>
              <a:rPr lang="en-US"/>
              <a:t>Fear of prison ministry</a:t>
            </a:r>
            <a:endParaRPr/>
          </a:p>
          <a:p>
            <a:pPr marL="342900" lvl="0" indent="-342900" algn="l" rtl="0">
              <a:spcBef>
                <a:spcPts val="560"/>
              </a:spcBef>
              <a:spcAft>
                <a:spcPts val="0"/>
              </a:spcAft>
              <a:buClr>
                <a:srgbClr val="485B71"/>
              </a:buClr>
              <a:buSzPts val="2800"/>
              <a:buChar char="•"/>
            </a:pPr>
            <a:r>
              <a:rPr lang="en-US"/>
              <a:t>Time commitment concerns</a:t>
            </a:r>
            <a:endParaRPr/>
          </a:p>
          <a:p>
            <a:pPr marL="342900" lvl="0" indent="-342900" algn="l" rtl="0">
              <a:spcBef>
                <a:spcPts val="560"/>
              </a:spcBef>
              <a:spcAft>
                <a:spcPts val="0"/>
              </a:spcAft>
              <a:buClr>
                <a:srgbClr val="485B71"/>
              </a:buClr>
              <a:buSzPts val="2800"/>
              <a:buChar char="•"/>
            </a:pPr>
            <a:r>
              <a:rPr lang="en-US"/>
              <a:t>Lack of awareness</a:t>
            </a:r>
            <a:endParaRPr/>
          </a:p>
          <a:p>
            <a:pPr marL="342900" lvl="0" indent="-342900" algn="l" rtl="0">
              <a:spcBef>
                <a:spcPts val="560"/>
              </a:spcBef>
              <a:spcAft>
                <a:spcPts val="0"/>
              </a:spcAft>
              <a:buClr>
                <a:srgbClr val="485B71"/>
              </a:buClr>
              <a:buSzPts val="2800"/>
              <a:buChar char="•"/>
            </a:pPr>
            <a:r>
              <a:rPr lang="en-US"/>
              <a:t>Volunteer burnout</a:t>
            </a:r>
            <a:endParaRPr/>
          </a:p>
          <a:p>
            <a:pPr marL="342900" lvl="0" indent="-342900" algn="l" rtl="0">
              <a:spcBef>
                <a:spcPts val="560"/>
              </a:spcBef>
              <a:spcAft>
                <a:spcPts val="0"/>
              </a:spcAft>
              <a:buClr>
                <a:srgbClr val="485B71"/>
              </a:buClr>
              <a:buSzPts val="2800"/>
              <a:buChar char="•"/>
            </a:pPr>
            <a:r>
              <a:rPr lang="en-US"/>
              <a:t>Weak follow-up</a:t>
            </a:r>
            <a:endParaRPr/>
          </a:p>
        </p:txBody>
      </p:sp>
      <p:sp>
        <p:nvSpPr>
          <p:cNvPr id="227" name="Google Shape;227;p23"/>
          <p:cNvSpPr txBox="1">
            <a:spLocks noGrp="1"/>
          </p:cNvSpPr>
          <p:nvPr>
            <p:ph type="body" idx="2"/>
          </p:nvPr>
        </p:nvSpPr>
        <p:spPr>
          <a:xfrm>
            <a:off x="6195986" y="1600203"/>
            <a:ext cx="5689626"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2800"/>
              <a:buNone/>
            </a:pPr>
            <a:r>
              <a:rPr lang="en-US" b="1"/>
              <a:t>Response</a:t>
            </a:r>
            <a:endParaRPr/>
          </a:p>
          <a:p>
            <a:pPr marL="342900" lvl="0" indent="-342900" algn="l" rtl="0">
              <a:spcBef>
                <a:spcPts val="560"/>
              </a:spcBef>
              <a:spcAft>
                <a:spcPts val="0"/>
              </a:spcAft>
              <a:buClr>
                <a:srgbClr val="485B71"/>
              </a:buClr>
              <a:buSzPts val="2800"/>
              <a:buChar char="•"/>
            </a:pPr>
            <a:r>
              <a:rPr lang="en-US"/>
              <a:t>Education and testimonies</a:t>
            </a:r>
            <a:endParaRPr/>
          </a:p>
          <a:p>
            <a:pPr marL="342900" lvl="0" indent="-342900" algn="l" rtl="0">
              <a:spcBef>
                <a:spcPts val="560"/>
              </a:spcBef>
              <a:spcAft>
                <a:spcPts val="0"/>
              </a:spcAft>
              <a:buClr>
                <a:srgbClr val="485B71"/>
              </a:buClr>
              <a:buSzPts val="2800"/>
              <a:buChar char="•"/>
            </a:pPr>
            <a:r>
              <a:rPr lang="en-US"/>
              <a:t>Tiered volunteer options</a:t>
            </a:r>
            <a:endParaRPr/>
          </a:p>
          <a:p>
            <a:pPr marL="342900" lvl="0" indent="-342900" algn="l" rtl="0">
              <a:spcBef>
                <a:spcPts val="560"/>
              </a:spcBef>
              <a:spcAft>
                <a:spcPts val="0"/>
              </a:spcAft>
              <a:buClr>
                <a:srgbClr val="485B71"/>
              </a:buClr>
              <a:buSzPts val="2800"/>
              <a:buChar char="•"/>
            </a:pPr>
            <a:r>
              <a:rPr lang="en-US"/>
              <a:t>Storytelling and visibility</a:t>
            </a:r>
            <a:endParaRPr/>
          </a:p>
          <a:p>
            <a:pPr marL="342900" lvl="0" indent="-342900" algn="l" rtl="0">
              <a:spcBef>
                <a:spcPts val="560"/>
              </a:spcBef>
              <a:spcAft>
                <a:spcPts val="0"/>
              </a:spcAft>
              <a:buClr>
                <a:srgbClr val="485B71"/>
              </a:buClr>
              <a:buSzPts val="2800"/>
              <a:buChar char="•"/>
            </a:pPr>
            <a:r>
              <a:rPr lang="en-US"/>
              <a:t>Healthy pacing and care</a:t>
            </a:r>
            <a:endParaRPr/>
          </a:p>
          <a:p>
            <a:pPr marL="342900" lvl="0" indent="-342900" algn="l" rtl="0">
              <a:spcBef>
                <a:spcPts val="560"/>
              </a:spcBef>
              <a:spcAft>
                <a:spcPts val="0"/>
              </a:spcAft>
              <a:buClr>
                <a:srgbClr val="485B71"/>
              </a:buClr>
              <a:buSzPts val="2800"/>
              <a:buChar char="•"/>
            </a:pPr>
            <a:r>
              <a:rPr lang="en-US"/>
              <a:t>Structured communication system</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4"/>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4400"/>
              <a:buNone/>
            </a:pPr>
            <a:r>
              <a:rPr lang="en-US" sz="4400"/>
              <a:t>Q6. What are some </a:t>
            </a:r>
            <a:r>
              <a:rPr lang="en-US" sz="4400" b="1"/>
              <a:t>common recruitment mistakes </a:t>
            </a:r>
            <a:r>
              <a:rPr lang="en-US" sz="4400"/>
              <a:t>made when trying to find volunteers? </a:t>
            </a:r>
            <a:endParaRPr/>
          </a:p>
          <a:p>
            <a:pPr marL="0" lvl="0" indent="0" algn="l" rtl="0">
              <a:spcBef>
                <a:spcPts val="880"/>
              </a:spcBef>
              <a:spcAft>
                <a:spcPts val="0"/>
              </a:spcAft>
              <a:buClr>
                <a:srgbClr val="485B71"/>
              </a:buClr>
              <a:buSzPts val="4400"/>
              <a:buNone/>
            </a:pPr>
            <a:r>
              <a:rPr lang="en-US" sz="4400"/>
              <a:t>And where else can you reach out to recruit volunteers?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5"/>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Common Recruitment Mistakes</a:t>
            </a:r>
            <a:endParaRPr/>
          </a:p>
        </p:txBody>
      </p:sp>
      <p:sp>
        <p:nvSpPr>
          <p:cNvPr id="240" name="Google Shape;240;p25"/>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485B71"/>
              </a:buClr>
              <a:buSzPts val="3200"/>
              <a:buChar char="•"/>
            </a:pPr>
            <a:r>
              <a:rPr lang="en-US"/>
              <a:t>Leading with logistics</a:t>
            </a:r>
            <a:endParaRPr/>
          </a:p>
          <a:p>
            <a:pPr marL="342900" lvl="0" indent="-342900" algn="l" rtl="0">
              <a:spcBef>
                <a:spcPts val="640"/>
              </a:spcBef>
              <a:spcAft>
                <a:spcPts val="0"/>
              </a:spcAft>
              <a:buClr>
                <a:srgbClr val="485B71"/>
              </a:buClr>
              <a:buSzPts val="3200"/>
              <a:buChar char="•"/>
            </a:pPr>
            <a:r>
              <a:rPr lang="en-US"/>
              <a:t>Recruiting only before a Weekend</a:t>
            </a:r>
            <a:endParaRPr/>
          </a:p>
          <a:p>
            <a:pPr marL="342900" lvl="0" indent="-342900" algn="l" rtl="0">
              <a:spcBef>
                <a:spcPts val="640"/>
              </a:spcBef>
              <a:spcAft>
                <a:spcPts val="0"/>
              </a:spcAft>
              <a:buClr>
                <a:srgbClr val="485B71"/>
              </a:buClr>
              <a:buSzPts val="3200"/>
              <a:buChar char="•"/>
            </a:pPr>
            <a:r>
              <a:rPr lang="en-US"/>
              <a:t>Depending on announcements alone</a:t>
            </a:r>
            <a:endParaRPr/>
          </a:p>
          <a:p>
            <a:pPr marL="342900" lvl="0" indent="-342900" algn="l" rtl="0">
              <a:spcBef>
                <a:spcPts val="640"/>
              </a:spcBef>
              <a:spcAft>
                <a:spcPts val="0"/>
              </a:spcAft>
              <a:buClr>
                <a:srgbClr val="485B71"/>
              </a:buClr>
              <a:buSzPts val="3200"/>
              <a:buChar char="•"/>
            </a:pPr>
            <a:r>
              <a:rPr lang="en-US"/>
              <a:t>Asking strangers for large commitments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6"/>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485B71"/>
              </a:buClr>
              <a:buSzPct val="100000"/>
              <a:buFont typeface="Calibri"/>
              <a:buNone/>
            </a:pPr>
            <a:r>
              <a:rPr lang="en-US"/>
              <a:t>Other Organizations to Recruit Volunteers and Guests for Kairos Outside</a:t>
            </a:r>
            <a:endParaRPr/>
          </a:p>
        </p:txBody>
      </p:sp>
      <p:sp>
        <p:nvSpPr>
          <p:cNvPr id="247" name="Google Shape;247;p26"/>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485B71"/>
              </a:buClr>
              <a:buSzPts val="3200"/>
              <a:buChar char="•"/>
            </a:pPr>
            <a:r>
              <a:rPr lang="en-US"/>
              <a:t>Other faith-based non-profits</a:t>
            </a:r>
            <a:endParaRPr/>
          </a:p>
          <a:p>
            <a:pPr marL="342900" lvl="0" indent="-342900" algn="l" rtl="0">
              <a:spcBef>
                <a:spcPts val="640"/>
              </a:spcBef>
              <a:spcAft>
                <a:spcPts val="0"/>
              </a:spcAft>
              <a:buClr>
                <a:srgbClr val="485B71"/>
              </a:buClr>
              <a:buSzPts val="3200"/>
              <a:buChar char="•"/>
            </a:pPr>
            <a:r>
              <a:rPr lang="en-US"/>
              <a:t>Half-way houses for men -  invite female family members to be a guest at a Kairos Outside Weekend</a:t>
            </a:r>
            <a:endParaRPr/>
          </a:p>
          <a:p>
            <a:pPr marL="342900" lvl="0" indent="-342900" algn="l" rtl="0">
              <a:spcBef>
                <a:spcPts val="640"/>
              </a:spcBef>
              <a:spcAft>
                <a:spcPts val="0"/>
              </a:spcAft>
              <a:buClr>
                <a:srgbClr val="485B71"/>
              </a:buClr>
              <a:buSzPts val="3200"/>
              <a:buChar char="•"/>
            </a:pPr>
            <a:r>
              <a:rPr lang="en-US"/>
              <a:t>Four-day events</a:t>
            </a:r>
            <a:endParaRPr/>
          </a:p>
          <a:p>
            <a:pPr marL="342900" lvl="0" indent="-342900" algn="l" rtl="0">
              <a:spcBef>
                <a:spcPts val="640"/>
              </a:spcBef>
              <a:spcAft>
                <a:spcPts val="0"/>
              </a:spcAft>
              <a:buClr>
                <a:srgbClr val="485B71"/>
              </a:buClr>
              <a:buSzPts val="3200"/>
              <a:buChar char="•"/>
            </a:pPr>
            <a:r>
              <a:rPr lang="en-US"/>
              <a:t>Have a booth at a city festival; farmer’s market</a:t>
            </a:r>
            <a:endParaRPr/>
          </a:p>
          <a:p>
            <a:pPr marL="342900" lvl="0" indent="-342900" algn="l" rtl="0">
              <a:spcBef>
                <a:spcPts val="640"/>
              </a:spcBef>
              <a:spcAft>
                <a:spcPts val="0"/>
              </a:spcAft>
              <a:buClr>
                <a:srgbClr val="485B71"/>
              </a:buClr>
              <a:buSzPts val="3200"/>
              <a:buChar char="•"/>
            </a:pPr>
            <a:r>
              <a:rPr lang="en-US"/>
              <a:t>Philanthropic chapters: Elks Lodge, Moose Lodge, etc.</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7"/>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FINAL PRINCIPLES</a:t>
            </a:r>
            <a:endParaRPr/>
          </a:p>
        </p:txBody>
      </p:sp>
      <p:sp>
        <p:nvSpPr>
          <p:cNvPr id="254" name="Google Shape;254;p27"/>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Volunteer engagement grows when Kairos becomes:</a:t>
            </a:r>
            <a:endParaRPr/>
          </a:p>
          <a:p>
            <a:pPr marL="742950" lvl="1" indent="-311150" algn="l" rtl="0">
              <a:spcBef>
                <a:spcPts val="640"/>
              </a:spcBef>
              <a:spcAft>
                <a:spcPts val="0"/>
              </a:spcAft>
              <a:buClr>
                <a:srgbClr val="485B71"/>
              </a:buClr>
              <a:buSzPts val="3200"/>
              <a:buAutoNum type="alphaLcPeriod"/>
            </a:pPr>
            <a:r>
              <a:rPr lang="en-US"/>
              <a:t>Relational instead of transactional</a:t>
            </a:r>
            <a:endParaRPr/>
          </a:p>
          <a:p>
            <a:pPr marL="742950" lvl="1" indent="-311150" algn="l" rtl="0">
              <a:spcBef>
                <a:spcPts val="640"/>
              </a:spcBef>
              <a:spcAft>
                <a:spcPts val="0"/>
              </a:spcAft>
              <a:buClr>
                <a:srgbClr val="485B71"/>
              </a:buClr>
              <a:buSzPts val="3200"/>
              <a:buAutoNum type="alphaLcPeriod"/>
            </a:pPr>
            <a:r>
              <a:rPr lang="en-US"/>
              <a:t>Missional instead of informational</a:t>
            </a:r>
            <a:endParaRPr/>
          </a:p>
          <a:p>
            <a:pPr marL="742950" lvl="1" indent="-311150" algn="l" rtl="0">
              <a:spcBef>
                <a:spcPts val="640"/>
              </a:spcBef>
              <a:spcAft>
                <a:spcPts val="0"/>
              </a:spcAft>
              <a:buClr>
                <a:srgbClr val="485B71"/>
              </a:buClr>
              <a:buSzPts val="3200"/>
              <a:buAutoNum type="alphaLcPeriod"/>
            </a:pPr>
            <a:r>
              <a:rPr lang="en-US"/>
              <a:t>Ongoing instead of event-driven</a:t>
            </a:r>
            <a:endParaRPr/>
          </a:p>
          <a:p>
            <a:pPr marL="742950" lvl="1" indent="-311150" algn="l" rtl="0">
              <a:spcBef>
                <a:spcPts val="640"/>
              </a:spcBef>
              <a:spcAft>
                <a:spcPts val="0"/>
              </a:spcAft>
              <a:buClr>
                <a:srgbClr val="485B71"/>
              </a:buClr>
              <a:buSzPts val="3200"/>
              <a:buAutoNum type="alphaLcPeriod"/>
            </a:pPr>
            <a:r>
              <a:rPr lang="en-US"/>
              <a:t>Spiritually transformational instead of volunteer-driven alone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8"/>
          <p:cNvSpPr txBox="1">
            <a:spLocks noGrp="1"/>
          </p:cNvSpPr>
          <p:nvPr>
            <p:ph type="ctrTitle"/>
          </p:nvPr>
        </p:nvSpPr>
        <p:spPr>
          <a:xfrm>
            <a:off x="5713412" y="2667000"/>
            <a:ext cx="5180251" cy="14700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7200"/>
              <a:buFont typeface="Calibri"/>
              <a:buNone/>
            </a:pPr>
            <a:r>
              <a:rPr lang="en-US" sz="7200"/>
              <a:t>Q&amp;A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4265612" y="1600203"/>
            <a:ext cx="7313772" cy="365759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3200"/>
              <a:buNone/>
            </a:pPr>
            <a:r>
              <a:rPr lang="en-US"/>
              <a:t>BREAK INTO (6) SMALL GROUPS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4"/>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4400"/>
              <a:buNone/>
            </a:pPr>
            <a:r>
              <a:rPr lang="en-US" sz="4400"/>
              <a:t>Q1. What barriers keep people from volunteering in prison ministry (Kairos)?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5"/>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485B71"/>
              </a:buClr>
              <a:buSzPct val="100000"/>
              <a:buFont typeface="Calibri"/>
              <a:buNone/>
            </a:pPr>
            <a:r>
              <a:rPr lang="en-US"/>
              <a:t>People rarely say “no” because they are </a:t>
            </a:r>
            <a:br>
              <a:rPr lang="en-US"/>
            </a:br>
            <a:r>
              <a:rPr lang="en-US"/>
              <a:t>opposed to prison ministry. </a:t>
            </a:r>
            <a:endParaRPr/>
          </a:p>
        </p:txBody>
      </p:sp>
      <p:sp>
        <p:nvSpPr>
          <p:cNvPr id="104" name="Google Shape;104;p5"/>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b="1"/>
              <a:t>It’s more likely they:</a:t>
            </a:r>
            <a:endParaRPr b="1"/>
          </a:p>
          <a:p>
            <a:pPr marL="342900" lvl="0" indent="-342900" algn="l" rtl="0">
              <a:spcBef>
                <a:spcPts val="640"/>
              </a:spcBef>
              <a:spcAft>
                <a:spcPts val="0"/>
              </a:spcAft>
              <a:buClr>
                <a:srgbClr val="485B71"/>
              </a:buClr>
              <a:buSzPts val="3200"/>
              <a:buChar char="•"/>
            </a:pPr>
            <a:r>
              <a:rPr lang="en-US"/>
              <a:t>Don’t understand the mission or purpose of Kairos</a:t>
            </a:r>
            <a:endParaRPr/>
          </a:p>
          <a:p>
            <a:pPr marL="342900" lvl="0" indent="-342900" algn="l" rtl="0">
              <a:spcBef>
                <a:spcPts val="640"/>
              </a:spcBef>
              <a:spcAft>
                <a:spcPts val="0"/>
              </a:spcAft>
              <a:buClr>
                <a:srgbClr val="485B71"/>
              </a:buClr>
              <a:buSzPts val="3200"/>
              <a:buChar char="•"/>
            </a:pPr>
            <a:r>
              <a:rPr lang="en-US"/>
              <a:t>Have never met volunteers or residents/guests transformed </a:t>
            </a:r>
            <a:br>
              <a:rPr lang="en-US"/>
            </a:br>
            <a:r>
              <a:rPr lang="en-US"/>
              <a:t>by a ministry</a:t>
            </a:r>
            <a:endParaRPr/>
          </a:p>
          <a:p>
            <a:pPr marL="342900" lvl="0" indent="-342900" algn="l" rtl="0">
              <a:spcBef>
                <a:spcPts val="640"/>
              </a:spcBef>
              <a:spcAft>
                <a:spcPts val="0"/>
              </a:spcAft>
              <a:buClr>
                <a:srgbClr val="485B71"/>
              </a:buClr>
              <a:buSzPts val="3200"/>
              <a:buChar char="•"/>
            </a:pPr>
            <a:r>
              <a:rPr lang="en-US"/>
              <a:t>Lack perceived qualifications to step inside of a prison</a:t>
            </a:r>
            <a:endParaRPr/>
          </a:p>
          <a:p>
            <a:pPr marL="342900" lvl="0" indent="-342900" algn="l" rtl="0">
              <a:spcBef>
                <a:spcPts val="640"/>
              </a:spcBef>
              <a:spcAft>
                <a:spcPts val="0"/>
              </a:spcAft>
              <a:buClr>
                <a:srgbClr val="485B71"/>
              </a:buClr>
              <a:buSzPts val="3200"/>
              <a:buChar char="•"/>
            </a:pPr>
            <a:r>
              <a:rPr lang="en-US"/>
              <a:t>Feel uncertain about safety, time, or expectations</a:t>
            </a:r>
            <a:endParaRPr/>
          </a:p>
          <a:p>
            <a:pPr marL="342900" lvl="0" indent="-139700" algn="l" rtl="0">
              <a:spcBef>
                <a:spcPts val="640"/>
              </a:spcBef>
              <a:spcAft>
                <a:spcPts val="0"/>
              </a:spcAft>
              <a:buClr>
                <a:srgbClr val="485B71"/>
              </a:buClr>
              <a:buSzPts val="32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6"/>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4400"/>
              <a:buNone/>
            </a:pPr>
            <a:r>
              <a:rPr lang="en-US" sz="4400"/>
              <a:t>The Goal is to INSPIRE → INVITE → </a:t>
            </a:r>
            <a:br>
              <a:rPr lang="en-US" sz="4400"/>
            </a:br>
            <a:r>
              <a:rPr lang="en-US" sz="4400"/>
              <a:t>ENGAGE → SUSTAIN volunteers.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7"/>
          <p:cNvSpPr txBox="1">
            <a:spLocks noGrp="1"/>
          </p:cNvSpPr>
          <p:nvPr>
            <p:ph type="title"/>
          </p:nvPr>
        </p:nvSpPr>
        <p:spPr>
          <a:xfrm>
            <a:off x="4265612" y="274638"/>
            <a:ext cx="7313772"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INSPIRE</a:t>
            </a:r>
            <a:endParaRPr/>
          </a:p>
        </p:txBody>
      </p:sp>
      <p:sp>
        <p:nvSpPr>
          <p:cNvPr id="117" name="Google Shape;117;p7"/>
          <p:cNvSpPr txBox="1">
            <a:spLocks noGrp="1"/>
          </p:cNvSpPr>
          <p:nvPr>
            <p:ph type="body" idx="1"/>
          </p:nvPr>
        </p:nvSpPr>
        <p:spPr>
          <a:xfrm>
            <a:off x="4265612" y="1600203"/>
            <a:ext cx="7313772" cy="4983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3200"/>
              <a:buNone/>
            </a:pPr>
            <a:r>
              <a:rPr lang="en-US"/>
              <a:t>Goal: Help people understand the mission.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8"/>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Use effective strategies to get others involved</a:t>
            </a:r>
            <a:endParaRPr/>
          </a:p>
        </p:txBody>
      </p:sp>
      <p:sp>
        <p:nvSpPr>
          <p:cNvPr id="124" name="Google Shape;124;p8"/>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485B71"/>
              </a:buClr>
              <a:buSzPts val="3200"/>
              <a:buChar char="•"/>
            </a:pPr>
            <a:r>
              <a:rPr lang="en-US"/>
              <a:t>Set up an information table in church lobby</a:t>
            </a:r>
            <a:endParaRPr/>
          </a:p>
          <a:p>
            <a:pPr marL="342900" lvl="0" indent="-342900" algn="l" rtl="0">
              <a:spcBef>
                <a:spcPts val="640"/>
              </a:spcBef>
              <a:spcAft>
                <a:spcPts val="0"/>
              </a:spcAft>
              <a:buClr>
                <a:srgbClr val="485B71"/>
              </a:buClr>
              <a:buSzPts val="3200"/>
              <a:buChar char="•"/>
            </a:pPr>
            <a:r>
              <a:rPr lang="en-US"/>
              <a:t>Visit small groups</a:t>
            </a:r>
            <a:endParaRPr/>
          </a:p>
          <a:p>
            <a:pPr marL="342900" lvl="0" indent="-342900" algn="l" rtl="0">
              <a:spcBef>
                <a:spcPts val="640"/>
              </a:spcBef>
              <a:spcAft>
                <a:spcPts val="0"/>
              </a:spcAft>
              <a:buClr>
                <a:srgbClr val="485B71"/>
              </a:buClr>
              <a:buSzPts val="3200"/>
              <a:buChar char="•"/>
            </a:pPr>
            <a:r>
              <a:rPr lang="en-US"/>
              <a:t>Host a table at church mission events</a:t>
            </a:r>
            <a:endParaRPr/>
          </a:p>
          <a:p>
            <a:pPr marL="342900" lvl="0" indent="-342900" algn="l" rtl="0">
              <a:spcBef>
                <a:spcPts val="640"/>
              </a:spcBef>
              <a:spcAft>
                <a:spcPts val="0"/>
              </a:spcAft>
              <a:buClr>
                <a:srgbClr val="485B71"/>
              </a:buClr>
              <a:buSzPts val="3200"/>
              <a:buChar char="•"/>
            </a:pPr>
            <a:r>
              <a:rPr lang="en-US"/>
              <a:t>Hold a “Meet the Ministry” dessert night</a:t>
            </a:r>
            <a:endParaRPr/>
          </a:p>
          <a:p>
            <a:pPr marL="342900" lvl="0" indent="-342900" algn="l" rtl="0">
              <a:spcBef>
                <a:spcPts val="640"/>
              </a:spcBef>
              <a:spcAft>
                <a:spcPts val="0"/>
              </a:spcAft>
              <a:buClr>
                <a:srgbClr val="485B71"/>
              </a:buClr>
              <a:buSzPts val="3200"/>
              <a:buChar char="•"/>
            </a:pPr>
            <a:r>
              <a:rPr lang="en-US"/>
              <a:t>Invite a pastor or ministry leader to attend a Team meeting to gain insight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9"/>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a:t>Use effective strategies to get others involved</a:t>
            </a:r>
            <a:endParaRPr/>
          </a:p>
        </p:txBody>
      </p:sp>
      <p:sp>
        <p:nvSpPr>
          <p:cNvPr id="131" name="Google Shape;131;p9"/>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3200"/>
              <a:buNone/>
            </a:pPr>
            <a:r>
              <a:rPr lang="en-US"/>
              <a:t>Instead of stating </a:t>
            </a:r>
            <a:br>
              <a:rPr lang="en-US"/>
            </a:br>
            <a:r>
              <a:rPr lang="en-US"/>
              <a:t>“</a:t>
            </a:r>
            <a:r>
              <a:rPr lang="en-US" i="1"/>
              <a:t>We need help</a:t>
            </a:r>
            <a:r>
              <a:rPr lang="en-US"/>
              <a:t>.” or “</a:t>
            </a:r>
            <a:r>
              <a:rPr lang="en-US" i="1"/>
              <a:t>Will you serve on a Weekend</a:t>
            </a:r>
            <a:r>
              <a:rPr lang="en-US"/>
              <a:t>?”</a:t>
            </a:r>
            <a:endParaRPr/>
          </a:p>
          <a:p>
            <a:pPr marL="0" lvl="0" indent="0" algn="l" rtl="0">
              <a:spcBef>
                <a:spcPts val="320"/>
              </a:spcBef>
              <a:spcAft>
                <a:spcPts val="0"/>
              </a:spcAft>
              <a:buClr>
                <a:srgbClr val="485B71"/>
              </a:buClr>
              <a:buSzPts val="1600"/>
              <a:buNone/>
            </a:pPr>
            <a:endParaRPr sz="1600"/>
          </a:p>
          <a:p>
            <a:pPr marL="0" lvl="0" indent="0" algn="l" rtl="0">
              <a:spcBef>
                <a:spcPts val="640"/>
              </a:spcBef>
              <a:spcAft>
                <a:spcPts val="0"/>
              </a:spcAft>
              <a:buClr>
                <a:srgbClr val="485B71"/>
              </a:buClr>
              <a:buSzPts val="3200"/>
              <a:buNone/>
            </a:pPr>
            <a:r>
              <a:rPr lang="en-US" b="1"/>
              <a:t>Change your message to:</a:t>
            </a:r>
            <a:endParaRPr/>
          </a:p>
          <a:p>
            <a:pPr marL="0" lvl="0" indent="0" algn="l" rtl="0">
              <a:spcBef>
                <a:spcPts val="640"/>
              </a:spcBef>
              <a:spcAft>
                <a:spcPts val="0"/>
              </a:spcAft>
              <a:buClr>
                <a:srgbClr val="485B71"/>
              </a:buClr>
              <a:buSzPts val="3200"/>
              <a:buNone/>
            </a:pPr>
            <a:r>
              <a:rPr lang="en-US"/>
              <a:t>“</a:t>
            </a:r>
            <a:r>
              <a:rPr lang="en-US" i="1"/>
              <a:t>Come see what God is doing</a:t>
            </a:r>
            <a:r>
              <a:rPr lang="en-US"/>
              <a:t>!” or</a:t>
            </a:r>
            <a:endParaRPr/>
          </a:p>
          <a:p>
            <a:pPr marL="0" lvl="0" indent="0" algn="l" rtl="0">
              <a:spcBef>
                <a:spcPts val="640"/>
              </a:spcBef>
              <a:spcAft>
                <a:spcPts val="0"/>
              </a:spcAft>
              <a:buClr>
                <a:srgbClr val="485B71"/>
              </a:buClr>
              <a:buSzPts val="3200"/>
              <a:buNone/>
            </a:pPr>
            <a:r>
              <a:rPr lang="en-US"/>
              <a:t>“</a:t>
            </a:r>
            <a:r>
              <a:rPr lang="en-US" i="1"/>
              <a:t>Lives are being restored – and you can be a part of it</a:t>
            </a:r>
            <a:r>
              <a:rPr lang="en-US"/>
              <a:t>.”</a:t>
            </a:r>
            <a:endParaRPr/>
          </a:p>
          <a:p>
            <a:pPr marL="0" lvl="0" indent="0" algn="ctr" rtl="0">
              <a:spcBef>
                <a:spcPts val="1368"/>
              </a:spcBef>
              <a:spcAft>
                <a:spcPts val="0"/>
              </a:spcAft>
              <a:buClr>
                <a:srgbClr val="485B71"/>
              </a:buClr>
              <a:buSzPts val="3200"/>
              <a:buNone/>
            </a:pPr>
            <a:r>
              <a:rPr lang="en-US" b="1"/>
              <a:t>Then tell stories to inspire them!</a:t>
            </a:r>
            <a:endParaRPr/>
          </a:p>
        </p:txBody>
      </p:sp>
    </p:spTree>
  </p:cSld>
  <p:clrMapOvr>
    <a:masterClrMapping/>
  </p:clrMapOvr>
</p:sld>
</file>

<file path=ppt/theme/theme1.xml><?xml version="1.0" encoding="utf-8"?>
<a:theme xmlns:a="http://schemas.openxmlformats.org/drawingml/2006/main" name="Blank Slide - No Log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1C0112-C721-4C85-9375-759C1DC11027}">
  <ds:schemaRefs>
    <ds:schemaRef ds:uri="http://schemas.microsoft.com/sharepoint/v3/contenttype/forms"/>
  </ds:schemaRefs>
</ds:datastoreItem>
</file>

<file path=customXml/itemProps2.xml><?xml version="1.0" encoding="utf-8"?>
<ds:datastoreItem xmlns:ds="http://schemas.openxmlformats.org/officeDocument/2006/customXml" ds:itemID="{8A0FE125-72C8-4C81-A483-B969941970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A334A7-213F-4CDB-AEC5-696345D4A9DF}">
  <ds:schemaRefs>
    <ds:schemaRef ds:uri="http://schemas.microsoft.com/office/2006/metadata/properties"/>
    <ds:schemaRef ds:uri="http://schemas.microsoft.com/office/infopath/2007/PartnerControls"/>
    <ds:schemaRef ds:uri="fbd3adbe-0a6f-483c-8432-8addf16505f2"/>
    <ds:schemaRef ds:uri="52f1d09e-bad4-47cb-86a3-6edf92aaba1f"/>
  </ds:schemaRefs>
</ds:datastoreItem>
</file>

<file path=docProps/app.xml><?xml version="1.0" encoding="utf-8"?>
<Properties xmlns="http://schemas.openxmlformats.org/officeDocument/2006/extended-properties" xmlns:vt="http://schemas.openxmlformats.org/officeDocument/2006/docPropsVTypes">
  <TotalTime>5</TotalTime>
  <Words>2216</Words>
  <Application>Microsoft Office PowerPoint</Application>
  <PresentationFormat>Custom</PresentationFormat>
  <Paragraphs>317</Paragraphs>
  <Slides>28</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Play</vt:lpstr>
      <vt:lpstr>Blank Slide - No Logo</vt:lpstr>
      <vt:lpstr>Welcome Prayer Devotions</vt:lpstr>
      <vt:lpstr>Kairos: “It’s Not all or Nothing”</vt:lpstr>
      <vt:lpstr>PowerPoint Presentation</vt:lpstr>
      <vt:lpstr>PowerPoint Presentation</vt:lpstr>
      <vt:lpstr>People rarely say “no” because they are  opposed to prison ministry. </vt:lpstr>
      <vt:lpstr>PowerPoint Presentation</vt:lpstr>
      <vt:lpstr>INSPIRE</vt:lpstr>
      <vt:lpstr>Use effective strategies to get others involved</vt:lpstr>
      <vt:lpstr>Use effective strategies to get others involved</vt:lpstr>
      <vt:lpstr>Bring awareness by using tools such as:</vt:lpstr>
      <vt:lpstr>Key principles</vt:lpstr>
      <vt:lpstr>INVITE</vt:lpstr>
      <vt:lpstr>PowerPoint Presentation</vt:lpstr>
      <vt:lpstr>Entry-level Engagement</vt:lpstr>
      <vt:lpstr>ENGAGE</vt:lpstr>
      <vt:lpstr>PowerPoint Presentation</vt:lpstr>
      <vt:lpstr>Mid-level Commitments </vt:lpstr>
      <vt:lpstr>SUSTAIN</vt:lpstr>
      <vt:lpstr>SUSTAIN INVOLVEMENT</vt:lpstr>
      <vt:lpstr>PowerPoint Presentation</vt:lpstr>
      <vt:lpstr>High-impact Opportunities</vt:lpstr>
      <vt:lpstr>PowerPoint Presentation</vt:lpstr>
      <vt:lpstr>How to Counter Obstacles</vt:lpstr>
      <vt:lpstr>PowerPoint Presentation</vt:lpstr>
      <vt:lpstr>Common Recruitment Mistakes</vt:lpstr>
      <vt:lpstr>Other Organizations to Recruit Volunteers and Guests for Kairos Outside</vt:lpstr>
      <vt:lpstr>FINAL PRINCIPLES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Andy Perry</dc:creator>
  <cp:lastModifiedBy>Kimberly Bloom</cp:lastModifiedBy>
  <cp:revision>1</cp:revision>
  <dcterms:created xsi:type="dcterms:W3CDTF">2022-04-28T17:23:48Z</dcterms:created>
  <dcterms:modified xsi:type="dcterms:W3CDTF">2026-07-10T19:37:24Z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